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60"/>
  </p:notesMasterIdLst>
  <p:sldIdLst>
    <p:sldId id="276" r:id="rId2"/>
    <p:sldId id="368" r:id="rId3"/>
    <p:sldId id="369" r:id="rId4"/>
    <p:sldId id="370" r:id="rId5"/>
    <p:sldId id="371" r:id="rId6"/>
    <p:sldId id="372" r:id="rId7"/>
    <p:sldId id="373" r:id="rId8"/>
    <p:sldId id="374" r:id="rId9"/>
    <p:sldId id="375" r:id="rId10"/>
    <p:sldId id="376" r:id="rId11"/>
    <p:sldId id="377" r:id="rId12"/>
    <p:sldId id="378" r:id="rId13"/>
    <p:sldId id="361" r:id="rId14"/>
    <p:sldId id="362" r:id="rId15"/>
    <p:sldId id="363" r:id="rId16"/>
    <p:sldId id="364" r:id="rId17"/>
    <p:sldId id="365" r:id="rId18"/>
    <p:sldId id="366" r:id="rId19"/>
    <p:sldId id="367" r:id="rId20"/>
    <p:sldId id="323" r:id="rId21"/>
    <p:sldId id="357" r:id="rId22"/>
    <p:sldId id="358" r:id="rId23"/>
    <p:sldId id="359" r:id="rId24"/>
    <p:sldId id="360" r:id="rId25"/>
    <p:sldId id="356" r:id="rId26"/>
    <p:sldId id="355" r:id="rId27"/>
    <p:sldId id="319" r:id="rId28"/>
    <p:sldId id="379" r:id="rId29"/>
    <p:sldId id="302" r:id="rId30"/>
    <p:sldId id="303" r:id="rId31"/>
    <p:sldId id="286" r:id="rId32"/>
    <p:sldId id="287" r:id="rId33"/>
    <p:sldId id="288" r:id="rId34"/>
    <p:sldId id="331" r:id="rId35"/>
    <p:sldId id="332" r:id="rId36"/>
    <p:sldId id="291" r:id="rId37"/>
    <p:sldId id="333" r:id="rId38"/>
    <p:sldId id="334" r:id="rId39"/>
    <p:sldId id="335" r:id="rId40"/>
    <p:sldId id="336" r:id="rId41"/>
    <p:sldId id="29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2560" autoAdjust="0"/>
  </p:normalViewPr>
  <p:slideViewPr>
    <p:cSldViewPr snapToGrid="0">
      <p:cViewPr varScale="1">
        <p:scale>
          <a:sx n="46" d="100"/>
          <a:sy n="46" d="100"/>
        </p:scale>
        <p:origin x="43" y="50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Since the beginning of the Syrian Civil war in 2011, extremist groups have taken advantage of the chaos and instability to loot and destroy archaeological sites and museums throughout Syria and into parts of Iraq, the most notable widely covered of which have been the 2014-2015 capture of Mosul and subsequent destruction of the Mosul Museum and Library.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2015, ISIS took bulldozers and explosives to Nimrud, vandalizing </a:t>
            </a:r>
            <a:r>
              <a:rPr lang="en-US" dirty="0" err="1"/>
              <a:t>Hatra</a:t>
            </a:r>
            <a:r>
              <a:rPr lang="en-US" dirty="0"/>
              <a:t>, Nineveh, </a:t>
            </a:r>
            <a:r>
              <a:rPr lang="en-US" dirty="0" err="1"/>
              <a:t>Khorsabad</a:t>
            </a:r>
            <a:r>
              <a:rPr lang="en-US" dirty="0"/>
              <a:t>, and others. The destruction of Palmyra in 2016 was another devastating blow to world cultural heritage.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the primary players in this story that we are all familiar with are Al-Qaeda and ISIS, we must not forget the importance of local gangs of organized looters, as well as subsistence looters, that take advantage of inadequately protected cultural property to loot for a variety of reasons.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why is this happening?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reasons why the destruction and looting of cultural property is happening both in the Middle East and across the globe seem to fall into a number of categories.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Failure to protect archaeological sites and cultural property, poverty, religious ideology, propaganda, and last, but most certainly not least, supply and demand, are some of the contributing factors of this issue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Extremist Muslim groups have used religious ideology as a driving motivation for destruction of idolatrous heritage. The Taliban made no qualms about destroying the </a:t>
            </a:r>
            <a:r>
              <a:rPr lang="en-US" dirty="0" err="1"/>
              <a:t>Bamiyan</a:t>
            </a:r>
            <a:r>
              <a:rPr lang="en-US" dirty="0"/>
              <a:t> </a:t>
            </a:r>
            <a:r>
              <a:rPr lang="en-US" dirty="0" err="1"/>
              <a:t>Buddhas</a:t>
            </a:r>
            <a:r>
              <a:rPr lang="en-US" dirty="0"/>
              <a:t> in Afghanistan for just this very reason.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2860378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3830116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1550222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312645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In the top corner, you’ll see a generic model using graph theory. The circles are the nodes and the arrows are the edges. For our model, the nodes will represent major </a:t>
            </a:r>
            <a:r>
              <a:rPr lang="en-US" dirty="0" err="1"/>
              <a:t>citites</a:t>
            </a:r>
            <a:r>
              <a:rPr lang="en-US" dirty="0"/>
              <a:t> in Mexico and the edges will represent the connections between those cities.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edge in our model contains a score that aggregated the values for the distance, crime rate, cartel control, and population density.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using Dijkstra’s shortest path algorithm, we are able to find the route through the model that navigates Mexico’s cities according to the least risk edges. In other words, the final route will contain the lowest combined value for distance, crime rate, and our other variables.</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321771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Before we could run our graph model, we had to find a way to combine all of our regional variables into a single aggregate score for the edges in the graph. To do this, we developed a force-choice survey that we can use to objectively assign weights to each of our independent variables. Then, we can normalize and combined these weights into a single score.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our survey, which we called the Route Decision questionnaire, participants are asked to take the perspective of a smuggler and given some contextual information about the tasks. Then, they rate each of our 5 variables individually in part 1 and rank them relative to each other in part 2. </a:t>
            </a:r>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90334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For part 1, participants rate the importance of distance, crime rate, population density, presence of competing gangs, and route complexity on a scale of 1-5. 1 being not at all important to smugglers and 5 being extremely important.  These 5 variables were derived from previous </a:t>
            </a:r>
            <a:r>
              <a:rPr lang="en-US" dirty="0" err="1"/>
              <a:t>liuterature</a:t>
            </a:r>
            <a:r>
              <a:rPr lang="en-US" dirty="0"/>
              <a:t> on smuggling.  We also left some </a:t>
            </a:r>
            <a:r>
              <a:rPr lang="en-US" dirty="0" err="1"/>
              <a:t>some</a:t>
            </a:r>
            <a:r>
              <a:rPr lang="en-US" dirty="0"/>
              <a:t> room so that we can collect data about directionality and for the participants to leave a brief </a:t>
            </a:r>
            <a:r>
              <a:rPr lang="en-US" dirty="0" err="1"/>
              <a:t>explaination</a:t>
            </a:r>
            <a:r>
              <a:rPr lang="en-US" dirty="0"/>
              <a:t> of their reasoning. </a:t>
            </a:r>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700411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For part 2, they simply list the previous 5 variables from most to least importance. Having the relative rank and </a:t>
            </a:r>
            <a:r>
              <a:rPr lang="en-US" dirty="0" err="1"/>
              <a:t>invidual</a:t>
            </a:r>
            <a:r>
              <a:rPr lang="en-US" dirty="0"/>
              <a:t> rating for each of these variables allows us to more confidently combine their scores into one. </a:t>
            </a:r>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1154904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final survey that we developed, called the regional influence questionnaire,  was primarily designed for future studies.  In the regional influence questionnaire, we collect demographic information as well as data about local  conflicts that could influence routing in the region. The intent is to distribute this survey in MENA so that we can better inform our model when we apply this methodology to artifact smuggling in the Middle East. </a:t>
            </a:r>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185241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current pilot study was an opportunity for us to vet both our Regional Influence Questionnaire and our Route Decision Questionnaire. Both studies were completed in under 15 minutes with some participants finishing in under 5 minutes. We received some feedback about our use of Likert scales and our collection of demographic information, but we have not had an opportunity to incorporate that feedback into our final graph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future, we plan to incorporate the feedback we received and file an exemption for to UCF’s IRB so that we can collect data. </a:t>
            </a:r>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1093973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289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Recently, however, the rise of criminal iconoclasm has returned to the world stage with ISIS taking the lead in destruction of idolatrous cultural sites that they say must be eradicated from a true Islamic state. While they preach their message, in reality, they are destroying these sites for propaganda opportunities used to recruit forces and obtain donations from sympathizers to their cause. Poverty plays a role here. The abject poverty in much of the Middle East forces economically deprived villagers not only into the well-paying arms of ISIS, but also into subsistence looting in efforts to support themselves and their families.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importantly, one of the primary drivers in this equation is the law of supply and demand. Private collectors, museums and auction houses from the U.S. to the UK and Japan have an insatiable appetite for cultural property. Regardless of the numerous laws in many countries making trade in illicit antiquities a punishable crime, it is often very easy for collectors and museums to work around a lack of provenience. The simple fact is, if there was no demand for these objects, the extremist groups and opportunistic looters would have nowhere to sell their ill-gotten goods and cultural property might be spared.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long-term</a:t>
            </a:r>
            <a:r>
              <a:rPr lang="en-US" baseline="0" dirty="0"/>
              <a:t> repercussions of this theft are multifaceted. The act of looting destroys all archaeological context the artifacts may have had – thereby eradicating much of the information that archaeologist use to understand the where, when, and why questions that arise when trying to reconstruct past lifeways. Further, the funds from the illicit antiquities trade stock the coffers of terrorist organizations, allowing them to continue their missions of chaos and destruction. Additionally, an often forgotten repercussion of these acts is the destruction of the shared cultural identity that these objects and locations represent. The loss of cultural identity destabilizes the very make-up of society, thereby furthering the goals of extremist groups and limiting the abilities of social reconstruction. </a:t>
            </a:r>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3417418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5994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project serves as a pilot study for using graph models to predict smugglings routes. Using graph theory presents a couple of pros and cons. The strength of our approach is that it is highly customizable and saleable. Using this same approach, we could build models to predict smugglings in the Middle east or Europe. Likewise, by using more nodes in the graph, we could increase the resolution of our model to make precise predictions. </a:t>
            </a:r>
          </a:p>
          <a:p>
            <a:endParaRPr lang="en-US" dirty="0"/>
          </a:p>
          <a:p>
            <a:r>
              <a:rPr lang="en-US" dirty="0"/>
              <a:t>The down side is that our approach requires a human-subjects data collection process in order to gather model inputs. This could be an obstacle depending on the region we are making predictions for. </a:t>
            </a:r>
          </a:p>
          <a:p>
            <a:endParaRPr lang="en-US" dirty="0"/>
          </a:p>
          <a:p>
            <a:r>
              <a:rPr lang="en-US" dirty="0"/>
              <a:t>In the future, we plan to apply our model to make predictions in MENA. Additionally, we will use historical data to try and validate the accuracy of our models predictions. </a:t>
            </a:r>
          </a:p>
        </p:txBody>
      </p:sp>
    </p:spTree>
    <p:extLst>
      <p:ext uri="{BB962C8B-B14F-4D97-AF65-F5344CB8AC3E}">
        <p14:creationId xmlns:p14="http://schemas.microsoft.com/office/powerpoint/2010/main" val="1126370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29</a:t>
            </a:fld>
            <a:endParaRPr lang="en-US"/>
          </a:p>
        </p:txBody>
      </p:sp>
    </p:spTree>
    <p:extLst>
      <p:ext uri="{BB962C8B-B14F-4D97-AF65-F5344CB8AC3E}">
        <p14:creationId xmlns:p14="http://schemas.microsoft.com/office/powerpoint/2010/main" val="1463263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30</a:t>
            </a:fld>
            <a:endParaRPr lang="en-US"/>
          </a:p>
        </p:txBody>
      </p:sp>
    </p:spTree>
    <p:extLst>
      <p:ext uri="{BB962C8B-B14F-4D97-AF65-F5344CB8AC3E}">
        <p14:creationId xmlns:p14="http://schemas.microsoft.com/office/powerpoint/2010/main" val="3693783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9324cd1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g79324cd1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9324cd17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79324cd17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9324cd17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9324cd17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79324cd17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79324cd17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9324cd17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79324cd17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9324cd17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79324cd17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3732798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79324cd17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79324cd17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9324cd1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79324cd17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9324cd1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79324cd17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9324cd17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79324cd17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9324cd17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79324cd17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9324cd17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79324cd17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9324cd17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79324cd17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79324cd17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g79324cd17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79324cd17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79324cd17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79324cd1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79324cd1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792280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9324cd17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g79324cd17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9324cd17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79324cd17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9324cd17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g79324cd17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9324cd17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g79324cd17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79324cd1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g79324cd171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9324cd17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g79324cd17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79324cd171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79324cd171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9324cd17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79324cd171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9324cd171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g79324cd171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79324cd1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79324cd1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3022054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79324cd171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g79324cd171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79324cd17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g79324cd17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Since the beginning of the Syrian Civil war in 2011, extremist groups have taken advantage of the chaos and instability to loot and destroy archaeological sites and museums throughout Syria and into parts of Iraq, the most notable widely covered of which have been the 2014-2015 capture of Mosul and subsequent destruction of the Mosul Museum and Library. </a:t>
            </a:r>
          </a:p>
          <a:p>
            <a:pPr marL="0" lvl="0" indent="0" algn="l" rtl="0">
              <a:spcBef>
                <a:spcPts val="0"/>
              </a:spcBef>
              <a:spcAft>
                <a:spcPts val="0"/>
              </a:spcAft>
              <a:buNone/>
            </a:pPr>
            <a:r>
              <a:rPr lang="en-US" dirty="0"/>
              <a:t>•	In 2015, ISIS took bulldozers and explosives to Nimrud, vandalizing </a:t>
            </a:r>
            <a:r>
              <a:rPr lang="en-US" dirty="0" err="1"/>
              <a:t>Hatra</a:t>
            </a:r>
            <a:r>
              <a:rPr lang="en-US" dirty="0"/>
              <a:t>, Nineveh, </a:t>
            </a:r>
            <a:r>
              <a:rPr lang="en-US" dirty="0" err="1"/>
              <a:t>Khorsabad</a:t>
            </a:r>
            <a:r>
              <a:rPr lang="en-US" dirty="0"/>
              <a:t>, and others. The destruction of Palmyra in 2016 was another devastating blow to world cultural heritage. </a:t>
            </a:r>
          </a:p>
          <a:p>
            <a:pPr marL="0" lvl="0" indent="0" algn="l" rtl="0">
              <a:spcBef>
                <a:spcPts val="0"/>
              </a:spcBef>
              <a:spcAft>
                <a:spcPts val="0"/>
              </a:spcAft>
              <a:buNone/>
            </a:pPr>
            <a:r>
              <a:rPr lang="en-US" dirty="0"/>
              <a:t>•	While the primary players in this story that we are all familiar with are Al-Qaeda and ISIS, we must not forget the importance of local gangs of organized looters, as well as subsistence looters, that take advantage of inadequately protected cultural property to loot for a variety of reasons. </a:t>
            </a:r>
          </a:p>
          <a:p>
            <a:pPr marL="0" lvl="0" indent="0" algn="l" rtl="0">
              <a:spcBef>
                <a:spcPts val="0"/>
              </a:spcBef>
              <a:spcAft>
                <a:spcPts val="0"/>
              </a:spcAft>
              <a:buNone/>
            </a:pPr>
            <a:r>
              <a:rPr lang="en-US" dirty="0"/>
              <a:t>•	So, why is this happening? </a:t>
            </a:r>
          </a:p>
          <a:p>
            <a:pPr marL="0" lvl="0" indent="0" algn="l" rtl="0">
              <a:spcBef>
                <a:spcPts val="0"/>
              </a:spcBef>
              <a:spcAft>
                <a:spcPts val="0"/>
              </a:spcAft>
              <a:buNone/>
            </a:pPr>
            <a:r>
              <a:rPr lang="en-US" dirty="0"/>
              <a:t>•	The reasons why the destruction and looting of cultural property is happening both in the Middle East and across the globe seem to fall into a number of categories. </a:t>
            </a:r>
          </a:p>
          <a:p>
            <a:pPr marL="0" lvl="0" indent="0" algn="l" rtl="0">
              <a:spcBef>
                <a:spcPts val="0"/>
              </a:spcBef>
              <a:spcAft>
                <a:spcPts val="0"/>
              </a:spcAft>
              <a:buNone/>
            </a:pPr>
            <a:r>
              <a:rPr lang="en-US" dirty="0"/>
              <a:t>•	Failure to protect archaeological sites and cultural property, poverty, religious ideology, propaganda, and last, but most certainly not least, supply and demand, are some of the contributing factors of this issue </a:t>
            </a:r>
          </a:p>
          <a:p>
            <a:pPr marL="0" lvl="0" indent="0" algn="l" rtl="0">
              <a:spcBef>
                <a:spcPts val="0"/>
              </a:spcBef>
              <a:spcAft>
                <a:spcPts val="0"/>
              </a:spcAft>
              <a:buNone/>
            </a:pPr>
            <a:r>
              <a:rPr lang="en-US" dirty="0"/>
              <a:t>•	One of the biggest deterring forces to organized gangs of looters is site protection. Looters often avoid the hassle of sites that are actively policed by military or armed forces. During periods of political unrest, cultural heritage sites are often left unprotected as military and police resources are deployed to areas of greater need, making cultural property easy prey. </a:t>
            </a:r>
          </a:p>
          <a:p>
            <a:pPr marL="0" lvl="0" indent="0" algn="l" rtl="0">
              <a:spcBef>
                <a:spcPts val="0"/>
              </a:spcBef>
              <a:spcAft>
                <a:spcPts val="0"/>
              </a:spcAft>
              <a:buNone/>
            </a:pPr>
            <a:r>
              <a:rPr lang="en-US" dirty="0"/>
              <a:t>•	Extremist Muslim groups have used religious ideology as a driving motivation for destruction of idolatrous heritage. The Taliban made no qualms about destroying the </a:t>
            </a:r>
            <a:r>
              <a:rPr lang="en-US" dirty="0" err="1"/>
              <a:t>Bamiyan</a:t>
            </a:r>
            <a:r>
              <a:rPr lang="en-US" dirty="0"/>
              <a:t> </a:t>
            </a:r>
            <a:r>
              <a:rPr lang="en-US" dirty="0" err="1"/>
              <a:t>Buddhas</a:t>
            </a:r>
            <a:r>
              <a:rPr lang="en-US" dirty="0"/>
              <a:t> in Afghanistan for just this very reason. </a:t>
            </a:r>
          </a:p>
          <a:p>
            <a:pPr marL="0" lvl="0" indent="0" algn="l" rtl="0">
              <a:spcBef>
                <a:spcPts val="0"/>
              </a:spcBef>
              <a:spcAft>
                <a:spcPts val="0"/>
              </a:spcAft>
              <a:buNone/>
            </a:pPr>
            <a:r>
              <a:rPr lang="en-US" dirty="0"/>
              <a:t>•	Recently, however, the rise of criminal iconoclasm has returned to the world stage with ISIS taking the lead in destruction of idolatrous cultural sites that they say must be eradicated from a true Islamic state. While they preach their message, in reality, they are destroying these sites for propaganda opportunities used to recruit forces and obtain donations from sympathizers to their cause. Poverty plays a role here. The abject poverty in much of the Middle East forces economically deprived villagers not only into the well-paying arms of ISIS, but also into subsistence looting in efforts to support themselves and their families. </a:t>
            </a:r>
          </a:p>
          <a:p>
            <a:pPr marL="0" lvl="0" indent="0" algn="l" rtl="0">
              <a:spcBef>
                <a:spcPts val="0"/>
              </a:spcBef>
              <a:spcAft>
                <a:spcPts val="0"/>
              </a:spcAft>
              <a:buNone/>
            </a:pPr>
            <a:r>
              <a:rPr lang="en-US" dirty="0"/>
              <a:t>•	Most importantly, one of the primary drivers in this equation is the law of supply and demand. Private collectors, museums and auction houses from the U.S. to the UK and Japan have an insatiable appetite for cultural property. Regardless of the numerous laws in many countries making trade in illicit antiquities a punishable crime, it is often very easy for collectors and museums to work around a lack of provenience. The simple fact is, if there was no demand for these objects, the extremist groups and opportunistic looters would have nowhere to sell their ill-gotten goods and cultural property might be spared. </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249462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27636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88360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288994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913795" y="2088319"/>
            <a:ext cx="5106004" cy="3702881"/>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2" name="Google Shape;32;p5"/>
          <p:cNvSpPr txBox="1">
            <a:spLocks noGrp="1"/>
          </p:cNvSpPr>
          <p:nvPr>
            <p:ph type="body" idx="2"/>
          </p:nvPr>
        </p:nvSpPr>
        <p:spPr>
          <a:xfrm>
            <a:off x="6173403" y="2088319"/>
            <a:ext cx="5094154" cy="3702881"/>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3" name="Google Shape;33;p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3" name="Google Shape;93;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99" name="Google Shape;99;p1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0" name="Google Shape;100;p1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2" name="Google Shape;102;p1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1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0" name="Google Shape;110;p1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1" name="Google Shape;111;p1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2" name="Google Shape;112;p1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3" name="Google Shape;113;p1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4" name="Google Shape;114;p1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5" name="Google Shape;115;p1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6" name="Google Shape;116;p1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7" name="Google Shape;117;p1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8" name="Google Shape;118;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4" name="Google Shape;124;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0" name="Google Shape;130;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48804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26" name="Google Shape;26;p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489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39" name="Google Shape;39;p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1" name="Google Shape;41;p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2" name="Google Shape;42;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57" name="Google Shape;57;p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58" name="Google Shape;58;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64" name="Google Shape;64;p1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5" name="Google Shape;65;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71" name="Google Shape;71;p1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2" name="Google Shape;72;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8" name="Google Shape;78;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4" name="Google Shape;84;p1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5" name="Google Shape;85;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
        <p:nvSpPr>
          <p:cNvPr id="89" name="Google Shape;89;p1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6" r:id="rId15"/>
    <p:sldLayoutId id="214748366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s://www.abc.net.au/news/2018-06-06/priceless-antiques-looted-by-is-" TargetMode="External"/><Relationship Id="rId4" Type="http://schemas.openxmlformats.org/officeDocument/2006/relationships/hyperlink" Target="https://www.abc.net.au/news/2018-06-06/priceles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4325" cy="6858000"/>
          </a:xfrm>
          <a:prstGeom prst="rect">
            <a:avLst/>
          </a:prstGeom>
        </p:spPr>
      </p:pic>
      <p:sp>
        <p:nvSpPr>
          <p:cNvPr id="2" name="Title 1"/>
          <p:cNvSpPr>
            <a:spLocks noGrp="1"/>
          </p:cNvSpPr>
          <p:nvPr>
            <p:ph type="ctrTitle"/>
          </p:nvPr>
        </p:nvSpPr>
        <p:spPr>
          <a:xfrm>
            <a:off x="428731" y="4513337"/>
            <a:ext cx="9511325" cy="1207951"/>
          </a:xfrm>
        </p:spPr>
        <p:txBody>
          <a:bodyPr>
            <a:noAutofit/>
          </a:bodyPr>
          <a:lstStyle/>
          <a:p>
            <a:pPr algn="l">
              <a:lnSpc>
                <a:spcPct val="100000"/>
              </a:lnSpc>
            </a:pPr>
            <a:r>
              <a:rPr lang="en-US" sz="3600" dirty="0">
                <a:latin typeface="Helvetica" charset="0"/>
                <a:ea typeface="Helvetica" charset="0"/>
                <a:cs typeface="Helvetica" charset="0"/>
              </a:rPr>
              <a:t>Towards a Model for Predicting Overland Trafficking Routes</a:t>
            </a:r>
            <a:br>
              <a:rPr lang="en-US" sz="3600" dirty="0">
                <a:latin typeface="Helvetica" charset="0"/>
                <a:ea typeface="Helvetica" charset="0"/>
                <a:cs typeface="Helvetica" charset="0"/>
              </a:rPr>
            </a:br>
            <a:br>
              <a:rPr lang="en-US" sz="3600" dirty="0">
                <a:latin typeface="Helvetica" charset="0"/>
                <a:ea typeface="Helvetica" charset="0"/>
                <a:cs typeface="Helvetica" charset="0"/>
              </a:rPr>
            </a:br>
            <a:r>
              <a:rPr lang="en-US" sz="1800" dirty="0">
                <a:latin typeface="Helvetica" charset="0"/>
                <a:ea typeface="Helvetica" charset="0"/>
                <a:cs typeface="Helvetica" charset="0"/>
              </a:rPr>
              <a:t>Cornell, Harry</a:t>
            </a:r>
            <a:br>
              <a:rPr lang="en-US" sz="1800" dirty="0">
                <a:latin typeface="Helvetica" charset="0"/>
                <a:ea typeface="Helvetica" charset="0"/>
                <a:cs typeface="Helvetica" charset="0"/>
              </a:rPr>
            </a:br>
            <a:r>
              <a:rPr lang="en-US" sz="1800" dirty="0">
                <a:latin typeface="Helvetica" charset="0"/>
                <a:ea typeface="Helvetica" charset="0"/>
                <a:cs typeface="Helvetica" charset="0"/>
              </a:rPr>
              <a:t>Necaise, Aaron </a:t>
            </a:r>
            <a:br>
              <a:rPr lang="en-US" sz="1800" dirty="0">
                <a:latin typeface="Helvetica" charset="0"/>
                <a:ea typeface="Helvetica" charset="0"/>
                <a:cs typeface="Helvetica" charset="0"/>
              </a:rPr>
            </a:br>
            <a:r>
              <a:rPr lang="en-US" sz="1800" dirty="0">
                <a:latin typeface="Helvetica" charset="0"/>
                <a:ea typeface="Helvetica" charset="0"/>
                <a:cs typeface="Helvetica" charset="0"/>
              </a:rPr>
              <a:t>Robkin, Jessica </a:t>
            </a:r>
            <a:br>
              <a:rPr lang="en-US" sz="1800" dirty="0">
                <a:latin typeface="Helvetica" charset="0"/>
                <a:ea typeface="Helvetica" charset="0"/>
                <a:cs typeface="Helvetica" charset="0"/>
              </a:rPr>
            </a:br>
            <a:br>
              <a:rPr lang="en-US" sz="1800" dirty="0">
                <a:latin typeface="Helvetica" charset="0"/>
                <a:ea typeface="Helvetica" charset="0"/>
                <a:cs typeface="Helvetica" charset="0"/>
              </a:rPr>
            </a:br>
            <a:br>
              <a:rPr lang="en-US" sz="1800" dirty="0">
                <a:latin typeface="Helvetica" charset="0"/>
                <a:ea typeface="Helvetica" charset="0"/>
                <a:cs typeface="Helvetica" charset="0"/>
              </a:rPr>
            </a:br>
            <a:r>
              <a:rPr lang="en-US" sz="1800" dirty="0">
                <a:latin typeface="Helvetica" charset="0"/>
                <a:ea typeface="Helvetica" charset="0"/>
                <a:cs typeface="Helvetica" charset="0"/>
              </a:rPr>
              <a:t>IDS 6916</a:t>
            </a:r>
            <a:br>
              <a:rPr lang="en-US" sz="1800" dirty="0">
                <a:latin typeface="Helvetica" charset="0"/>
                <a:ea typeface="Helvetica" charset="0"/>
                <a:cs typeface="Helvetica" charset="0"/>
              </a:rPr>
            </a:br>
            <a:r>
              <a:rPr lang="en-US" sz="1800" dirty="0">
                <a:latin typeface="Helvetica" charset="0"/>
                <a:ea typeface="Helvetica" charset="0"/>
                <a:cs typeface="Helvetica" charset="0"/>
              </a:rPr>
              <a:t>Research Practicum</a:t>
            </a:r>
            <a:br>
              <a:rPr lang="en-US" sz="1800" dirty="0">
                <a:latin typeface="Helvetica" charset="0"/>
                <a:ea typeface="Helvetica" charset="0"/>
                <a:cs typeface="Helvetica" charset="0"/>
              </a:rPr>
            </a:br>
            <a:r>
              <a:rPr lang="en-US" sz="1800" dirty="0">
                <a:latin typeface="Helvetica" charset="0"/>
                <a:ea typeface="Helvetica" charset="0"/>
                <a:cs typeface="Helvetica" charset="0"/>
              </a:rPr>
              <a:t>Final Presentation</a:t>
            </a:r>
            <a:br>
              <a:rPr lang="en-US" sz="1800" dirty="0">
                <a:latin typeface="Helvetica" charset="0"/>
                <a:ea typeface="Helvetica" charset="0"/>
                <a:cs typeface="Helvetica" charset="0"/>
              </a:rPr>
            </a:br>
            <a:endParaRPr lang="en-US" sz="18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408738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2</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518614" y="921030"/>
            <a:ext cx="10904561" cy="5216852"/>
          </a:xfrm>
        </p:spPr>
        <p:txBody>
          <a:bodyPr/>
          <a:lstStyle/>
          <a:p>
            <a:pPr marL="0" lvl="0" indent="0">
              <a:spcBef>
                <a:spcPts val="0"/>
              </a:spcBef>
              <a:buNone/>
            </a:pPr>
            <a:r>
              <a:rPr lang="en-US" sz="2200" dirty="0"/>
              <a:t>Problem:</a:t>
            </a:r>
          </a:p>
          <a:p>
            <a:pPr marL="342900">
              <a:spcBef>
                <a:spcPts val="0"/>
              </a:spcBef>
            </a:pPr>
            <a:r>
              <a:rPr lang="en-US" dirty="0"/>
              <a:t>A major challenge for our model will be validation</a:t>
            </a:r>
            <a:br>
              <a:rPr lang="en-US" dirty="0"/>
            </a:br>
            <a:endParaRPr lang="en-US" dirty="0"/>
          </a:p>
          <a:p>
            <a:pPr marL="342900">
              <a:spcBef>
                <a:spcPts val="0"/>
              </a:spcBef>
            </a:pPr>
            <a:r>
              <a:rPr lang="en-US" dirty="0"/>
              <a:t>While we’ve identified several contributing variables, the effect size of these variables is unclear</a:t>
            </a:r>
          </a:p>
          <a:p>
            <a:pPr marL="0" lvl="0" indent="0">
              <a:spcBef>
                <a:spcPts val="0"/>
              </a:spcBef>
              <a:buNone/>
            </a:pPr>
            <a:endParaRPr lang="en-US" sz="2400" dirty="0"/>
          </a:p>
          <a:p>
            <a:pPr marL="0" lvl="0" indent="0">
              <a:spcBef>
                <a:spcPts val="0"/>
              </a:spcBef>
              <a:buNone/>
            </a:pPr>
            <a:r>
              <a:rPr lang="en-US" sz="2200" dirty="0"/>
              <a:t>Approach: </a:t>
            </a:r>
          </a:p>
          <a:p>
            <a:pPr marL="342900">
              <a:spcBef>
                <a:spcPts val="0"/>
              </a:spcBef>
            </a:pPr>
            <a:r>
              <a:rPr lang="en-US" dirty="0"/>
              <a:t>Forced-choice survey where participants are asked to rank attributes that would be considered when deciding trafficking routes. </a:t>
            </a:r>
          </a:p>
          <a:p>
            <a:pPr marL="342900">
              <a:spcBef>
                <a:spcPts val="0"/>
              </a:spcBef>
            </a:pPr>
            <a:endParaRPr lang="en-US" dirty="0"/>
          </a:p>
          <a:p>
            <a:pPr marL="342900">
              <a:spcBef>
                <a:spcPts val="0"/>
              </a:spcBef>
            </a:pPr>
            <a:r>
              <a:rPr lang="en-US" dirty="0"/>
              <a:t>These results can serve as a ‘sanity check’ and also inform our model inputs moving forward</a:t>
            </a:r>
          </a:p>
          <a:p>
            <a:pPr marL="342900">
              <a:spcBef>
                <a:spcPts val="0"/>
              </a:spcBef>
            </a:pPr>
            <a:endParaRPr lang="en-US" dirty="0"/>
          </a:p>
          <a:p>
            <a:pPr marL="0" lvl="0" indent="0">
              <a:spcBef>
                <a:spcPts val="0"/>
              </a:spcBef>
              <a:buNone/>
            </a:pPr>
            <a:r>
              <a:rPr lang="en-US" sz="2200" dirty="0"/>
              <a:t>H2:</a:t>
            </a:r>
          </a:p>
          <a:p>
            <a:pPr marL="0" lvl="0" indent="0">
              <a:spcBef>
                <a:spcPts val="0"/>
              </a:spcBef>
              <a:buNone/>
            </a:pPr>
            <a:r>
              <a:rPr lang="en-US" dirty="0"/>
              <a:t>Enemy faction presence will be the strongest deterrent towards taking a path.</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2098652901"/>
      </p:ext>
    </p:extLst>
  </p:cSld>
  <p:clrMapOvr>
    <a:masterClrMapping/>
  </p:clrMapOvr>
  <mc:AlternateContent xmlns:mc="http://schemas.openxmlformats.org/markup-compatibility/2006" xmlns:p14="http://schemas.microsoft.com/office/powerpoint/2010/main">
    <mc:Choice Requires="p14">
      <p:transition spd="slow" p14:dur="2000" advTm="18312"/>
    </mc:Choice>
    <mc:Fallback xmlns="">
      <p:transition spd="slow" advTm="1831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3 </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42486" y="1281528"/>
            <a:ext cx="7450386" cy="5216852"/>
          </a:xfrm>
        </p:spPr>
        <p:txBody>
          <a:bodyPr/>
          <a:lstStyle/>
          <a:p>
            <a:pPr marL="0" lvl="0" indent="0">
              <a:spcBef>
                <a:spcPts val="0"/>
              </a:spcBef>
              <a:buClr>
                <a:schemeClr val="dk1"/>
              </a:buClr>
              <a:buSzPts val="1100"/>
              <a:buNone/>
            </a:pPr>
            <a:r>
              <a:rPr lang="en-US" sz="2400" dirty="0"/>
              <a:t>Problem:</a:t>
            </a:r>
          </a:p>
          <a:p>
            <a:pPr lvl="0" indent="0">
              <a:spcBef>
                <a:spcPts val="0"/>
              </a:spcBef>
              <a:buClr>
                <a:schemeClr val="dk1"/>
              </a:buClr>
              <a:buSzPts val="1100"/>
              <a:buNone/>
            </a:pPr>
            <a:endParaRPr lang="en-US" sz="1400" dirty="0"/>
          </a:p>
          <a:p>
            <a:pPr lvl="0" indent="-317500">
              <a:spcBef>
                <a:spcPts val="0"/>
              </a:spcBef>
              <a:buSzPts val="1400"/>
              <a:buChar char="●"/>
            </a:pPr>
            <a:r>
              <a:rPr lang="en-US" sz="1800" dirty="0"/>
              <a:t>While we have information about trafficking in other places in the world, data on smuggling in the MENA region is limited</a:t>
            </a:r>
          </a:p>
          <a:p>
            <a:pPr lvl="0" indent="0">
              <a:spcBef>
                <a:spcPts val="0"/>
              </a:spcBef>
              <a:buNone/>
            </a:pPr>
            <a:endParaRPr lang="en-US" sz="1800" dirty="0">
              <a:solidFill>
                <a:srgbClr val="FFFFFF"/>
              </a:solidFill>
            </a:endParaRPr>
          </a:p>
          <a:p>
            <a:pPr lvl="0" indent="-317500">
              <a:spcBef>
                <a:spcPts val="0"/>
              </a:spcBef>
              <a:buSzPts val="1400"/>
              <a:buChar char="●"/>
            </a:pPr>
            <a:r>
              <a:rPr lang="en-US" sz="1800" dirty="0">
                <a:solidFill>
                  <a:srgbClr val="FFFFFF"/>
                </a:solidFill>
              </a:rPr>
              <a:t>It is unclear if (and how) the instability in the Middle East would uniquely impact routing decisions</a:t>
            </a:r>
          </a:p>
          <a:p>
            <a:pPr lvl="0" indent="0">
              <a:spcBef>
                <a:spcPts val="0"/>
              </a:spcBef>
              <a:buNone/>
            </a:pPr>
            <a:endParaRPr lang="en-US" sz="1200" dirty="0">
              <a:solidFill>
                <a:srgbClr val="FFFFFF"/>
              </a:solidFill>
            </a:endParaRPr>
          </a:p>
          <a:p>
            <a:pPr lvl="2" indent="-304800">
              <a:spcBef>
                <a:spcPts val="0"/>
              </a:spcBef>
              <a:buClr>
                <a:srgbClr val="FFFFFF"/>
              </a:buClr>
              <a:buSzPts val="1200"/>
              <a:buChar char="■"/>
            </a:pPr>
            <a:r>
              <a:rPr lang="en-US" dirty="0">
                <a:solidFill>
                  <a:srgbClr val="FFFFFF"/>
                </a:solidFill>
              </a:rPr>
              <a:t>Our model primarily based on drug-smuggling in Central America</a:t>
            </a:r>
          </a:p>
          <a:p>
            <a:pPr lvl="2" indent="-304800">
              <a:spcBef>
                <a:spcPts val="0"/>
              </a:spcBef>
              <a:buClr>
                <a:srgbClr val="FFFFFF"/>
              </a:buClr>
              <a:buSzPts val="1200"/>
              <a:buChar char="■"/>
            </a:pPr>
            <a:r>
              <a:rPr lang="en-US" dirty="0">
                <a:solidFill>
                  <a:srgbClr val="FFFFFF"/>
                </a:solidFill>
              </a:rPr>
              <a:t>Is government corruption more widespread?</a:t>
            </a:r>
          </a:p>
          <a:p>
            <a:pPr lvl="2" indent="-304800">
              <a:spcBef>
                <a:spcPts val="0"/>
              </a:spcBef>
              <a:buClr>
                <a:srgbClr val="FFFFFF"/>
              </a:buClr>
              <a:buSzPts val="1200"/>
              <a:buChar char="■"/>
            </a:pPr>
            <a:r>
              <a:rPr lang="en-US" dirty="0">
                <a:solidFill>
                  <a:srgbClr val="FFFFFF"/>
                </a:solidFill>
              </a:rPr>
              <a:t>Is border crossing a larger concern?</a:t>
            </a:r>
          </a:p>
          <a:p>
            <a:pPr lvl="1" indent="-304800">
              <a:spcBef>
                <a:spcPts val="0"/>
              </a:spcBef>
              <a:buClr>
                <a:schemeClr val="dk1"/>
              </a:buClr>
              <a:buSzPts val="1200"/>
              <a:buChar char="○"/>
            </a:pPr>
            <a:endParaRPr lang="en-US" sz="1200" dirty="0">
              <a:solidFill>
                <a:srgbClr val="FFFFFF"/>
              </a:solidFill>
            </a:endParaRPr>
          </a:p>
          <a:p>
            <a:pPr marL="0" lvl="0" indent="0">
              <a:spcBef>
                <a:spcPts val="0"/>
              </a:spcBef>
              <a:buNone/>
            </a:pPr>
            <a:r>
              <a:rPr lang="en-US" sz="2400" dirty="0">
                <a:solidFill>
                  <a:srgbClr val="FFFFFF"/>
                </a:solidFill>
              </a:rPr>
              <a:t>Approach:</a:t>
            </a:r>
          </a:p>
          <a:p>
            <a:pPr marL="0" lvl="0" indent="0">
              <a:spcBef>
                <a:spcPts val="0"/>
              </a:spcBef>
              <a:buNone/>
            </a:pPr>
            <a:endParaRPr lang="en-US" sz="1400" dirty="0">
              <a:solidFill>
                <a:srgbClr val="FFFFFF"/>
              </a:solidFill>
            </a:endParaRPr>
          </a:p>
          <a:p>
            <a:pPr lvl="0" indent="0">
              <a:spcBef>
                <a:spcPts val="0"/>
              </a:spcBef>
              <a:buNone/>
            </a:pPr>
            <a:r>
              <a:rPr lang="en-US" sz="1800" dirty="0">
                <a:solidFill>
                  <a:srgbClr val="FFFFFF"/>
                </a:solidFill>
              </a:rPr>
              <a:t>An exploratory survey distributed to participants with first-hand experience who live in the affected countries</a:t>
            </a:r>
            <a:br>
              <a:rPr lang="en-US" sz="1200" dirty="0">
                <a:solidFill>
                  <a:srgbClr val="FFFFFF"/>
                </a:solidFill>
              </a:rPr>
            </a:b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7" name="Google Shape;220;p29"/>
          <p:cNvPicPr preferRelativeResize="0"/>
          <p:nvPr/>
        </p:nvPicPr>
        <p:blipFill>
          <a:blip r:embed="rId4">
            <a:alphaModFix/>
          </a:blip>
          <a:stretch>
            <a:fillRect/>
          </a:stretch>
        </p:blipFill>
        <p:spPr>
          <a:xfrm>
            <a:off x="8204309" y="2376739"/>
            <a:ext cx="3549975" cy="2371276"/>
          </a:xfrm>
          <a:prstGeom prst="rect">
            <a:avLst/>
          </a:prstGeom>
          <a:noFill/>
          <a:ln w="28575">
            <a:solidFill>
              <a:schemeClr val="accent4"/>
            </a:solidFill>
          </a:ln>
        </p:spPr>
      </p:pic>
    </p:spTree>
    <p:extLst>
      <p:ext uri="{BB962C8B-B14F-4D97-AF65-F5344CB8AC3E}">
        <p14:creationId xmlns:p14="http://schemas.microsoft.com/office/powerpoint/2010/main" val="2926713057"/>
      </p:ext>
    </p:extLst>
  </p:cSld>
  <p:clrMapOvr>
    <a:masterClrMapping/>
  </p:clrMapOvr>
  <mc:AlternateContent xmlns:mc="http://schemas.openxmlformats.org/markup-compatibility/2006" xmlns:p14="http://schemas.microsoft.com/office/powerpoint/2010/main">
    <mc:Choice Requires="p14">
      <p:transition spd="slow" p14:dur="2000" advTm="33478"/>
    </mc:Choice>
    <mc:Fallback xmlns="">
      <p:transition spd="slow" advTm="334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3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487945" y="1140404"/>
            <a:ext cx="11085355" cy="5216852"/>
          </a:xfrm>
        </p:spPr>
        <p:txBody>
          <a:bodyPr/>
          <a:lstStyle/>
          <a:p>
            <a:pPr marL="0" lvl="0" indent="0">
              <a:spcBef>
                <a:spcPts val="0"/>
              </a:spcBef>
              <a:buClr>
                <a:schemeClr val="dk1"/>
              </a:buClr>
              <a:buSzPts val="1100"/>
              <a:buNone/>
            </a:pPr>
            <a:r>
              <a:rPr lang="en-US" dirty="0"/>
              <a:t>Problem:</a:t>
            </a:r>
          </a:p>
          <a:p>
            <a:pPr lvl="0" indent="0">
              <a:spcBef>
                <a:spcPts val="0"/>
              </a:spcBef>
              <a:buClr>
                <a:schemeClr val="dk1"/>
              </a:buClr>
              <a:buSzPts val="1100"/>
              <a:buNone/>
            </a:pPr>
            <a:endParaRPr lang="en-US" sz="1400" dirty="0"/>
          </a:p>
          <a:p>
            <a:pPr lvl="0" indent="-317500">
              <a:spcBef>
                <a:spcPts val="0"/>
              </a:spcBef>
              <a:buSzPts val="1400"/>
              <a:buChar char="●"/>
            </a:pPr>
            <a:r>
              <a:rPr lang="en-US" sz="1800" dirty="0"/>
              <a:t>While we have information about trafficking in other places in the world, data on smuggling in the MENA region is limited</a:t>
            </a:r>
          </a:p>
          <a:p>
            <a:pPr lvl="0" indent="0">
              <a:spcBef>
                <a:spcPts val="0"/>
              </a:spcBef>
              <a:buNone/>
            </a:pPr>
            <a:endParaRPr lang="en-US" sz="1800" dirty="0">
              <a:solidFill>
                <a:srgbClr val="FFFFFF"/>
              </a:solidFill>
            </a:endParaRPr>
          </a:p>
          <a:p>
            <a:pPr lvl="0" indent="-317500">
              <a:spcBef>
                <a:spcPts val="0"/>
              </a:spcBef>
              <a:buSzPts val="1400"/>
              <a:buChar char="●"/>
            </a:pPr>
            <a:r>
              <a:rPr lang="en-US" sz="1800" dirty="0">
                <a:solidFill>
                  <a:srgbClr val="FFFFFF"/>
                </a:solidFill>
              </a:rPr>
              <a:t>It is unclear if (and how) the instability in the Middle East would uniquely impact routing decisions</a:t>
            </a:r>
          </a:p>
          <a:p>
            <a:pPr lvl="0" indent="0">
              <a:spcBef>
                <a:spcPts val="0"/>
              </a:spcBef>
              <a:buNone/>
            </a:pPr>
            <a:endParaRPr lang="en-US" sz="1200" dirty="0">
              <a:solidFill>
                <a:srgbClr val="FFFFFF"/>
              </a:solidFill>
            </a:endParaRPr>
          </a:p>
          <a:p>
            <a:pPr lvl="2" indent="-304800">
              <a:spcBef>
                <a:spcPts val="0"/>
              </a:spcBef>
              <a:buClr>
                <a:srgbClr val="FFFFFF"/>
              </a:buClr>
              <a:buSzPts val="1200"/>
              <a:buChar char="■"/>
            </a:pPr>
            <a:r>
              <a:rPr lang="en-US" dirty="0">
                <a:solidFill>
                  <a:srgbClr val="FFFFFF"/>
                </a:solidFill>
              </a:rPr>
              <a:t>Our model primarily based on drug-smuggling in Central America</a:t>
            </a:r>
          </a:p>
          <a:p>
            <a:pPr lvl="2" indent="-304800">
              <a:spcBef>
                <a:spcPts val="0"/>
              </a:spcBef>
              <a:buClr>
                <a:srgbClr val="FFFFFF"/>
              </a:buClr>
              <a:buSzPts val="1200"/>
              <a:buChar char="■"/>
            </a:pPr>
            <a:r>
              <a:rPr lang="en-US" dirty="0">
                <a:solidFill>
                  <a:srgbClr val="FFFFFF"/>
                </a:solidFill>
              </a:rPr>
              <a:t>Is government corruption more widespread?</a:t>
            </a:r>
          </a:p>
          <a:p>
            <a:pPr lvl="2" indent="-304800">
              <a:spcBef>
                <a:spcPts val="0"/>
              </a:spcBef>
              <a:buClr>
                <a:srgbClr val="FFFFFF"/>
              </a:buClr>
              <a:buSzPts val="1200"/>
              <a:buChar char="■"/>
            </a:pPr>
            <a:r>
              <a:rPr lang="en-US" dirty="0">
                <a:solidFill>
                  <a:srgbClr val="FFFFFF"/>
                </a:solidFill>
              </a:rPr>
              <a:t>Is border crossing a larger concern?</a:t>
            </a:r>
          </a:p>
          <a:p>
            <a:pPr lvl="1" indent="-304800">
              <a:spcBef>
                <a:spcPts val="0"/>
              </a:spcBef>
              <a:buClr>
                <a:schemeClr val="dk1"/>
              </a:buClr>
              <a:buSzPts val="1200"/>
              <a:buChar char="○"/>
            </a:pPr>
            <a:endParaRPr lang="en-US" sz="1200" dirty="0">
              <a:solidFill>
                <a:srgbClr val="FFFFFF"/>
              </a:solidFill>
            </a:endParaRPr>
          </a:p>
          <a:p>
            <a:pPr marL="0" lvl="0" indent="0">
              <a:spcBef>
                <a:spcPts val="0"/>
              </a:spcBef>
              <a:buNone/>
            </a:pPr>
            <a:r>
              <a:rPr lang="en-US" dirty="0">
                <a:solidFill>
                  <a:srgbClr val="FFFFFF"/>
                </a:solidFill>
              </a:rPr>
              <a:t>Approach:</a:t>
            </a:r>
          </a:p>
          <a:p>
            <a:pPr marL="0" lvl="0" indent="0">
              <a:spcBef>
                <a:spcPts val="0"/>
              </a:spcBef>
              <a:buNone/>
            </a:pPr>
            <a:endParaRPr lang="en-US" sz="1400" dirty="0">
              <a:solidFill>
                <a:srgbClr val="FFFFFF"/>
              </a:solidFill>
            </a:endParaRPr>
          </a:p>
          <a:p>
            <a:pPr lvl="0" indent="0">
              <a:spcBef>
                <a:spcPts val="0"/>
              </a:spcBef>
              <a:buNone/>
            </a:pPr>
            <a:r>
              <a:rPr lang="en-US" sz="1800" dirty="0">
                <a:solidFill>
                  <a:srgbClr val="FFFFFF"/>
                </a:solidFill>
              </a:rPr>
              <a:t>An exploratory survey distributed to participants with first-hand experience who live in the affected countries</a:t>
            </a:r>
            <a:br>
              <a:rPr lang="en-US" sz="1800" dirty="0">
                <a:solidFill>
                  <a:srgbClr val="FFFFFF"/>
                </a:solidFill>
              </a:rPr>
            </a:br>
            <a:endParaRPr lang="en-US" sz="1800" dirty="0">
              <a:solidFill>
                <a:srgbClr val="FFFFFF"/>
              </a:solidFill>
            </a:endParaRPr>
          </a:p>
          <a:p>
            <a:pPr marL="0" lvl="0" indent="0">
              <a:spcBef>
                <a:spcPts val="0"/>
              </a:spcBef>
              <a:buNone/>
            </a:pPr>
            <a:r>
              <a:rPr lang="en-US" dirty="0">
                <a:solidFill>
                  <a:srgbClr val="FFFFFF"/>
                </a:solidFill>
              </a:rPr>
              <a:t>H3:</a:t>
            </a:r>
          </a:p>
          <a:p>
            <a:pPr lvl="0" indent="0">
              <a:spcBef>
                <a:spcPts val="0"/>
              </a:spcBef>
              <a:buNone/>
            </a:pPr>
            <a:r>
              <a:rPr lang="en-US" sz="1800" dirty="0">
                <a:solidFill>
                  <a:srgbClr val="FFFFFF"/>
                </a:solidFill>
              </a:rPr>
              <a:t>Geopolitical conflicts will have a larger impact on local routes taken in the MENA region.</a:t>
            </a:r>
            <a:endParaRPr lang="en-US" sz="18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186425395"/>
      </p:ext>
    </p:extLst>
  </p:cSld>
  <p:clrMapOvr>
    <a:masterClrMapping/>
  </p:clrMapOvr>
  <mc:AlternateContent xmlns:mc="http://schemas.openxmlformats.org/markup-compatibility/2006" xmlns:p14="http://schemas.microsoft.com/office/powerpoint/2010/main">
    <mc:Choice Requires="p14">
      <p:transition spd="slow" p14:dur="2000" advTm="22756"/>
    </mc:Choice>
    <mc:Fallback xmlns="">
      <p:transition spd="slow" advTm="2275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252832"/>
            <a:ext cx="11849516" cy="913532"/>
          </a:xfrm>
        </p:spPr>
        <p:txBody>
          <a:bodyPr anchor="t">
            <a:noAutofit/>
          </a:bodyPr>
          <a:lstStyle/>
          <a:p>
            <a:r>
              <a:rPr lang="en-US" sz="4000" dirty="0">
                <a:latin typeface="Helvetica" charset="0"/>
                <a:ea typeface="Helvetica" charset="0"/>
                <a:cs typeface="Helvetica" charset="0"/>
              </a:rPr>
              <a:t>Method: Tools</a:t>
            </a: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166364"/>
            <a:ext cx="10479130" cy="5216852"/>
          </a:xfrm>
        </p:spPr>
        <p:txBody>
          <a:bodyPr/>
          <a:lstStyle/>
          <a:p>
            <a:pPr marL="139700" lvl="0" indent="0">
              <a:spcBef>
                <a:spcPts val="0"/>
              </a:spcBef>
              <a:buClr>
                <a:srgbClr val="FFFFFF"/>
              </a:buClr>
              <a:buSzPts val="1400"/>
              <a:buNone/>
            </a:pPr>
            <a:r>
              <a:rPr lang="en-US" sz="2400" dirty="0"/>
              <a:t>1. </a:t>
            </a:r>
            <a:r>
              <a:rPr lang="en-US" sz="2400" dirty="0">
                <a:solidFill>
                  <a:srgbClr val="FFFFFF"/>
                </a:solidFill>
              </a:rPr>
              <a:t>Graph Theory based Routing </a:t>
            </a:r>
          </a:p>
          <a:p>
            <a:pPr lvl="1" indent="-304800" algn="just">
              <a:spcBef>
                <a:spcPts val="0"/>
              </a:spcBef>
              <a:buClr>
                <a:srgbClr val="FFFFFF"/>
              </a:buClr>
              <a:buSzPts val="1200"/>
              <a:buAutoNum type="alphaLcPeriod"/>
            </a:pPr>
            <a:r>
              <a:rPr lang="en-US" sz="1600" dirty="0" err="1">
                <a:solidFill>
                  <a:srgbClr val="FFFFFF"/>
                </a:solidFill>
              </a:rPr>
              <a:t>Dijkstra’s</a:t>
            </a:r>
            <a:r>
              <a:rPr lang="en-US" sz="1600" dirty="0">
                <a:solidFill>
                  <a:srgbClr val="FFFFFF"/>
                </a:solidFill>
              </a:rPr>
              <a:t> shortest path</a:t>
            </a:r>
          </a:p>
          <a:p>
            <a:pPr lvl="1" indent="-304800">
              <a:spcBef>
                <a:spcPts val="0"/>
              </a:spcBef>
              <a:buClr>
                <a:srgbClr val="FFFFFF"/>
              </a:buClr>
              <a:buSzPts val="1200"/>
              <a:buAutoNum type="alphaLcPeriod"/>
            </a:pPr>
            <a:r>
              <a:rPr lang="en-US" sz="1600" dirty="0">
                <a:solidFill>
                  <a:srgbClr val="FFFFFF"/>
                </a:solidFill>
              </a:rPr>
              <a:t>Nodes represent major waypoints</a:t>
            </a:r>
          </a:p>
          <a:p>
            <a:pPr lvl="1" indent="-304800">
              <a:spcBef>
                <a:spcPts val="0"/>
              </a:spcBef>
              <a:buClr>
                <a:srgbClr val="FFFFFF"/>
              </a:buClr>
              <a:buSzPts val="1200"/>
              <a:buAutoNum type="alphaLcPeriod"/>
            </a:pPr>
            <a:r>
              <a:rPr lang="en-US" sz="1600" dirty="0">
                <a:solidFill>
                  <a:srgbClr val="FFFFFF"/>
                </a:solidFill>
              </a:rPr>
              <a:t>Edges represent pathways</a:t>
            </a:r>
          </a:p>
          <a:p>
            <a:pPr lvl="1" indent="-304800">
              <a:spcBef>
                <a:spcPts val="0"/>
              </a:spcBef>
              <a:buClr>
                <a:srgbClr val="FFFFFF"/>
              </a:buClr>
              <a:buSzPts val="1200"/>
              <a:buAutoNum type="alphaLcPeriod"/>
            </a:pPr>
            <a:r>
              <a:rPr lang="en-US" sz="1600" dirty="0">
                <a:solidFill>
                  <a:srgbClr val="FFFFFF"/>
                </a:solidFill>
              </a:rPr>
              <a:t>Distances between nodes are weighted by our independent variables (IV)</a:t>
            </a:r>
          </a:p>
          <a:p>
            <a:pPr marL="914400" lvl="0" indent="0">
              <a:spcBef>
                <a:spcPts val="0"/>
              </a:spcBef>
              <a:buNone/>
            </a:pPr>
            <a:endParaRPr lang="en-US" sz="1400" dirty="0">
              <a:solidFill>
                <a:srgbClr val="FFFFFF"/>
              </a:solidFill>
            </a:endParaRPr>
          </a:p>
          <a:p>
            <a:pPr lvl="0" indent="0">
              <a:spcBef>
                <a:spcPts val="0"/>
              </a:spcBef>
              <a:buNone/>
            </a:pPr>
            <a:endParaRPr lang="en-US" sz="1400" dirty="0">
              <a:solidFill>
                <a:srgbClr val="FFFFFF"/>
              </a:solidFill>
            </a:endParaRPr>
          </a:p>
          <a:p>
            <a:pPr marL="139700" lvl="0" indent="0">
              <a:spcBef>
                <a:spcPts val="0"/>
              </a:spcBef>
              <a:buClr>
                <a:srgbClr val="FFFFFF"/>
              </a:buClr>
              <a:buSzPts val="1400"/>
              <a:buNone/>
            </a:pPr>
            <a:r>
              <a:rPr lang="en-US" sz="2400" dirty="0">
                <a:solidFill>
                  <a:srgbClr val="FFFFFF"/>
                </a:solidFill>
              </a:rPr>
              <a:t>2. Forced-choice survey </a:t>
            </a:r>
          </a:p>
          <a:p>
            <a:pPr lvl="1" indent="-304800">
              <a:spcBef>
                <a:spcPts val="0"/>
              </a:spcBef>
              <a:buClr>
                <a:srgbClr val="FFFFFF"/>
              </a:buClr>
              <a:buSzPts val="1200"/>
              <a:buAutoNum type="alphaLcPeriod"/>
            </a:pPr>
            <a:r>
              <a:rPr lang="en-US" sz="1600" dirty="0">
                <a:solidFill>
                  <a:srgbClr val="FFFFFF"/>
                </a:solidFill>
              </a:rPr>
              <a:t>Participants choose between various model-generated routes</a:t>
            </a:r>
          </a:p>
          <a:p>
            <a:pPr lvl="1" indent="-304800">
              <a:spcBef>
                <a:spcPts val="0"/>
              </a:spcBef>
              <a:buClr>
                <a:srgbClr val="FFFFFF"/>
              </a:buClr>
              <a:buSzPts val="1200"/>
              <a:buAutoNum type="alphaLcPeriod"/>
            </a:pPr>
            <a:r>
              <a:rPr lang="en-US" sz="1600" dirty="0">
                <a:solidFill>
                  <a:srgbClr val="FFFFFF"/>
                </a:solidFill>
              </a:rPr>
              <a:t>This will server as a first check for our model</a:t>
            </a:r>
          </a:p>
          <a:p>
            <a:pPr lvl="1" indent="-304800">
              <a:spcBef>
                <a:spcPts val="0"/>
              </a:spcBef>
              <a:buClr>
                <a:srgbClr val="FFFFFF"/>
              </a:buClr>
              <a:buSzPts val="1200"/>
              <a:buAutoNum type="alphaLcPeriod"/>
            </a:pPr>
            <a:r>
              <a:rPr lang="en-US" sz="1600" dirty="0">
                <a:solidFill>
                  <a:srgbClr val="FFFFFF"/>
                </a:solidFill>
              </a:rPr>
              <a:t>The data we receive will be used to optimize our model inputs</a:t>
            </a:r>
          </a:p>
          <a:p>
            <a:pPr lvl="0" indent="0">
              <a:spcBef>
                <a:spcPts val="0"/>
              </a:spcBef>
              <a:buNone/>
            </a:pPr>
            <a:endParaRPr lang="en-US" sz="1400" dirty="0">
              <a:solidFill>
                <a:srgbClr val="FFFFFF"/>
              </a:solidFill>
            </a:endParaRPr>
          </a:p>
          <a:p>
            <a:pPr lvl="0" indent="0">
              <a:spcBef>
                <a:spcPts val="0"/>
              </a:spcBef>
              <a:buNone/>
            </a:pPr>
            <a:endParaRPr lang="en-US" sz="1400" dirty="0">
              <a:solidFill>
                <a:srgbClr val="FFFFFF"/>
              </a:solidFill>
            </a:endParaRPr>
          </a:p>
          <a:p>
            <a:pPr marL="139700" lvl="0" indent="0">
              <a:spcBef>
                <a:spcPts val="0"/>
              </a:spcBef>
              <a:buClr>
                <a:srgbClr val="FFFFFF"/>
              </a:buClr>
              <a:buSzPts val="1400"/>
              <a:buNone/>
            </a:pPr>
            <a:r>
              <a:rPr lang="en-US" sz="2400" dirty="0">
                <a:solidFill>
                  <a:srgbClr val="FFFFFF"/>
                </a:solidFill>
              </a:rPr>
              <a:t>3. Explorative Survey as primary source information</a:t>
            </a:r>
          </a:p>
          <a:p>
            <a:pPr lvl="1" indent="-304800">
              <a:spcBef>
                <a:spcPts val="0"/>
              </a:spcBef>
              <a:buClr>
                <a:srgbClr val="FFFFFF"/>
              </a:buClr>
              <a:buSzPts val="1200"/>
              <a:buAutoNum type="alphaLcPeriod"/>
            </a:pPr>
            <a:r>
              <a:rPr lang="en-US" sz="1600" dirty="0">
                <a:solidFill>
                  <a:srgbClr val="FFFFFF"/>
                </a:solidFill>
              </a:rPr>
              <a:t>Questions will resemble structured interview</a:t>
            </a:r>
          </a:p>
          <a:p>
            <a:pPr lvl="1" indent="-304800">
              <a:spcBef>
                <a:spcPts val="0"/>
              </a:spcBef>
              <a:buClr>
                <a:srgbClr val="FFFFFF"/>
              </a:buClr>
              <a:buSzPts val="1200"/>
              <a:buAutoNum type="alphaLcPeriod"/>
            </a:pPr>
            <a:r>
              <a:rPr lang="en-US" sz="1600" dirty="0">
                <a:solidFill>
                  <a:srgbClr val="FFFFFF"/>
                </a:solidFill>
              </a:rPr>
              <a:t>Distributed to people in the region</a:t>
            </a:r>
          </a:p>
          <a:p>
            <a:pPr lvl="1" indent="-304800">
              <a:spcBef>
                <a:spcPts val="0"/>
              </a:spcBef>
              <a:buClr>
                <a:srgbClr val="FFFFFF"/>
              </a:buClr>
              <a:buSzPts val="1200"/>
              <a:buAutoNum type="alphaLcPeriod"/>
            </a:pPr>
            <a:r>
              <a:rPr lang="en-US" sz="1600" dirty="0">
                <a:solidFill>
                  <a:srgbClr val="FFFFFF"/>
                </a:solidFill>
              </a:rPr>
              <a:t>Provide insight for model application in MENA</a:t>
            </a:r>
            <a:endParaRPr lang="en-US" sz="16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810473539"/>
      </p:ext>
    </p:extLst>
  </p:cSld>
  <p:clrMapOvr>
    <a:masterClrMapping/>
  </p:clrMapOvr>
  <mc:AlternateContent xmlns:mc="http://schemas.openxmlformats.org/markup-compatibility/2006" xmlns:p14="http://schemas.microsoft.com/office/powerpoint/2010/main">
    <mc:Choice Requires="p14">
      <p:transition spd="slow" p14:dur="2000" advTm="43828"/>
    </mc:Choice>
    <mc:Fallback xmlns="">
      <p:transition spd="slow" advTm="4382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252832"/>
            <a:ext cx="11849516" cy="913532"/>
          </a:xfrm>
        </p:spPr>
        <p:txBody>
          <a:bodyPr anchor="t">
            <a:noAutofit/>
          </a:bodyPr>
          <a:lstStyle/>
          <a:p>
            <a:r>
              <a:rPr lang="en-US" sz="4000" dirty="0">
                <a:latin typeface="Helvetica" charset="0"/>
                <a:ea typeface="Helvetica" charset="0"/>
                <a:cs typeface="Helvetica" charset="0"/>
              </a:rPr>
              <a:t>Method: Tools</a:t>
            </a: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460650" y="1166364"/>
            <a:ext cx="6722792" cy="5216852"/>
          </a:xfrm>
        </p:spPr>
        <p:txBody>
          <a:bodyPr/>
          <a:lstStyle/>
          <a:p>
            <a:pPr marL="139700" lvl="0" indent="0">
              <a:spcBef>
                <a:spcPts val="0"/>
              </a:spcBef>
              <a:buClr>
                <a:srgbClr val="FFFFFF"/>
              </a:buClr>
              <a:buSzPts val="1400"/>
              <a:buNone/>
            </a:pPr>
            <a:r>
              <a:rPr lang="en-US" sz="2400" dirty="0">
                <a:solidFill>
                  <a:srgbClr val="FFFFFF"/>
                </a:solidFill>
              </a:rPr>
              <a:t>1. Graph Theory </a:t>
            </a:r>
          </a:p>
          <a:p>
            <a:pPr marL="0" lvl="0" indent="0">
              <a:spcBef>
                <a:spcPts val="0"/>
              </a:spcBef>
              <a:buNone/>
            </a:pPr>
            <a:endParaRPr lang="en-US" sz="1400" dirty="0">
              <a:solidFill>
                <a:srgbClr val="FFFFFF"/>
              </a:solidFill>
            </a:endParaRPr>
          </a:p>
          <a:p>
            <a:pPr lvl="1" indent="-304800" algn="just">
              <a:spcBef>
                <a:spcPts val="0"/>
              </a:spcBef>
              <a:buClr>
                <a:srgbClr val="FFFFFF"/>
              </a:buClr>
              <a:buSzPts val="1200"/>
              <a:buAutoNum type="alphaLcPeriod"/>
            </a:pPr>
            <a:r>
              <a:rPr lang="en-US" sz="1400" dirty="0" err="1">
                <a:solidFill>
                  <a:srgbClr val="FFFFFF"/>
                </a:solidFill>
              </a:rPr>
              <a:t>Dijkstra’s</a:t>
            </a:r>
            <a:r>
              <a:rPr lang="en-US" sz="1400" dirty="0">
                <a:solidFill>
                  <a:srgbClr val="FFFFFF"/>
                </a:solidFill>
              </a:rPr>
              <a:t> shortest path</a:t>
            </a:r>
          </a:p>
          <a:p>
            <a:pPr lvl="2" indent="-304800" algn="just">
              <a:spcBef>
                <a:spcPts val="0"/>
              </a:spcBef>
              <a:buClr>
                <a:srgbClr val="FFFFFF"/>
              </a:buClr>
              <a:buSzPts val="1200"/>
              <a:buAutoNum type="romanLcPeriod"/>
            </a:pPr>
            <a:r>
              <a:rPr lang="en-US" sz="1400" dirty="0">
                <a:solidFill>
                  <a:srgbClr val="FFFFFF"/>
                </a:solidFill>
              </a:rPr>
              <a:t>Used to define the path through the graph that uses the weights of the edges</a:t>
            </a:r>
          </a:p>
          <a:p>
            <a:pPr lvl="2" indent="-304800" algn="just">
              <a:spcBef>
                <a:spcPts val="0"/>
              </a:spcBef>
              <a:buClr>
                <a:srgbClr val="FFFFFF"/>
              </a:buClr>
              <a:buSzPts val="1200"/>
              <a:buAutoNum type="romanLcPeriod"/>
            </a:pPr>
            <a:r>
              <a:rPr lang="en-US" sz="1400" dirty="0">
                <a:solidFill>
                  <a:srgbClr val="FFFFFF"/>
                </a:solidFill>
              </a:rPr>
              <a:t>Simplistic algorithm to implement</a:t>
            </a:r>
          </a:p>
          <a:p>
            <a:pPr lvl="2" indent="-304800" algn="just">
              <a:spcBef>
                <a:spcPts val="0"/>
              </a:spcBef>
              <a:buClr>
                <a:srgbClr val="FFFFFF"/>
              </a:buClr>
              <a:buSzPts val="1200"/>
              <a:buAutoNum type="romanLcPeriod"/>
            </a:pPr>
            <a:r>
              <a:rPr lang="en-US" sz="1400" dirty="0">
                <a:solidFill>
                  <a:srgbClr val="FFFFFF"/>
                </a:solidFill>
              </a:rPr>
              <a:t>Other algorithms have improved on </a:t>
            </a:r>
            <a:r>
              <a:rPr lang="en-US" sz="1400" dirty="0" err="1"/>
              <a:t>Dijkstra</a:t>
            </a:r>
            <a:r>
              <a:rPr lang="en-US" sz="1400" dirty="0"/>
              <a:t>, but are not used for this project.  Some improves are on speed of processing</a:t>
            </a:r>
            <a:endParaRPr lang="en-US" sz="1400" dirty="0">
              <a:solidFill>
                <a:srgbClr val="FFFFFF"/>
              </a:solidFill>
            </a:endParaRPr>
          </a:p>
          <a:p>
            <a:pPr lvl="1" indent="-304800" algn="just">
              <a:spcBef>
                <a:spcPts val="0"/>
              </a:spcBef>
              <a:buClr>
                <a:srgbClr val="FFFFFF"/>
              </a:buClr>
              <a:buSzPts val="1200"/>
              <a:buAutoNum type="alphaLcPeriod"/>
            </a:pPr>
            <a:endParaRPr lang="en-US" sz="1400" dirty="0">
              <a:solidFill>
                <a:srgbClr val="FFFFFF"/>
              </a:solidFill>
            </a:endParaRPr>
          </a:p>
          <a:p>
            <a:pPr lvl="1" indent="-304800" algn="just">
              <a:spcBef>
                <a:spcPts val="0"/>
              </a:spcBef>
              <a:buClr>
                <a:srgbClr val="FFFFFF"/>
              </a:buClr>
              <a:buSzPts val="1200"/>
              <a:buAutoNum type="alphaLcPeriod"/>
            </a:pPr>
            <a:r>
              <a:rPr lang="en-US" sz="1400" dirty="0">
                <a:solidFill>
                  <a:srgbClr val="FFFFFF"/>
                </a:solidFill>
              </a:rPr>
              <a:t>Routing using graph theory</a:t>
            </a:r>
          </a:p>
          <a:p>
            <a:pPr lvl="2" indent="-304800">
              <a:spcBef>
                <a:spcPts val="0"/>
              </a:spcBef>
              <a:buClr>
                <a:srgbClr val="FFFFFF"/>
              </a:buClr>
              <a:buSzPts val="1200"/>
              <a:buAutoNum type="romanLcPeriod"/>
            </a:pPr>
            <a:r>
              <a:rPr lang="en-US" sz="1400" dirty="0">
                <a:solidFill>
                  <a:srgbClr val="FFFFFF"/>
                </a:solidFill>
              </a:rPr>
              <a:t>Using graph theory to predict the most cost effective route between two points</a:t>
            </a:r>
          </a:p>
          <a:p>
            <a:pPr lvl="2" indent="-304800">
              <a:spcBef>
                <a:spcPts val="0"/>
              </a:spcBef>
              <a:buClr>
                <a:srgbClr val="FFFFFF"/>
              </a:buClr>
              <a:buSzPts val="1200"/>
              <a:buAutoNum type="romanLcPeriod"/>
            </a:pPr>
            <a:r>
              <a:rPr lang="en-US" sz="1400" dirty="0">
                <a:solidFill>
                  <a:srgbClr val="FFFFFF"/>
                </a:solidFill>
              </a:rPr>
              <a:t>Nodes represent cities that can be used in routes</a:t>
            </a:r>
          </a:p>
          <a:p>
            <a:pPr lvl="2" indent="-304800">
              <a:spcBef>
                <a:spcPts val="0"/>
              </a:spcBef>
              <a:buClr>
                <a:srgbClr val="FFFFFF"/>
              </a:buClr>
              <a:buSzPts val="1200"/>
              <a:buAutoNum type="romanLcPeriod"/>
            </a:pPr>
            <a:r>
              <a:rPr lang="en-US" sz="1400" dirty="0">
                <a:solidFill>
                  <a:srgbClr val="FFFFFF"/>
                </a:solidFill>
              </a:rPr>
              <a:t>Edges represent the connecting roadways between the cities</a:t>
            </a:r>
          </a:p>
          <a:p>
            <a:pPr lvl="2" indent="-304800">
              <a:spcBef>
                <a:spcPts val="0"/>
              </a:spcBef>
              <a:buClr>
                <a:srgbClr val="FFFFFF"/>
              </a:buClr>
              <a:buSzPts val="1200"/>
              <a:buAutoNum type="romanLcPeriod"/>
            </a:pPr>
            <a:r>
              <a:rPr lang="en-US" sz="1400" dirty="0">
                <a:solidFill>
                  <a:srgbClr val="FFFFFF"/>
                </a:solidFill>
              </a:rPr>
              <a:t>Distances between nodes are weighted by the independent variables</a:t>
            </a:r>
          </a:p>
          <a:p>
            <a:pPr lvl="3" indent="-304800">
              <a:spcBef>
                <a:spcPts val="0"/>
              </a:spcBef>
              <a:buClr>
                <a:srgbClr val="FFFFFF"/>
              </a:buClr>
              <a:buSzPts val="1200"/>
              <a:buAutoNum type="arabicPeriod"/>
            </a:pPr>
            <a:r>
              <a:rPr lang="en-US" dirty="0">
                <a:solidFill>
                  <a:srgbClr val="FFFFFF"/>
                </a:solidFill>
              </a:rPr>
              <a:t>Distance between cities</a:t>
            </a:r>
          </a:p>
          <a:p>
            <a:pPr lvl="3" indent="-304800">
              <a:spcBef>
                <a:spcPts val="0"/>
              </a:spcBef>
              <a:buClr>
                <a:srgbClr val="FFFFFF"/>
              </a:buClr>
              <a:buSzPts val="1200"/>
              <a:buAutoNum type="arabicPeriod"/>
            </a:pPr>
            <a:r>
              <a:rPr lang="en-US" dirty="0">
                <a:solidFill>
                  <a:srgbClr val="FFFFFF"/>
                </a:solidFill>
              </a:rPr>
              <a:t>Crime rate</a:t>
            </a:r>
          </a:p>
          <a:p>
            <a:pPr lvl="3" indent="-304800">
              <a:spcBef>
                <a:spcPts val="0"/>
              </a:spcBef>
              <a:buClr>
                <a:srgbClr val="FFFFFF"/>
              </a:buClr>
              <a:buSzPts val="1200"/>
              <a:buAutoNum type="arabicPeriod"/>
            </a:pPr>
            <a:r>
              <a:rPr lang="en-US" dirty="0">
                <a:solidFill>
                  <a:srgbClr val="FFFFFF"/>
                </a:solidFill>
              </a:rPr>
              <a:t>Faction controlled</a:t>
            </a:r>
          </a:p>
          <a:p>
            <a:pPr lvl="3" indent="-304800">
              <a:spcBef>
                <a:spcPts val="0"/>
              </a:spcBef>
              <a:buClr>
                <a:srgbClr val="FFFFFF"/>
              </a:buClr>
              <a:buSzPts val="1200"/>
              <a:buAutoNum type="arabicPeriod"/>
            </a:pPr>
            <a:r>
              <a:rPr lang="en-US" dirty="0">
                <a:solidFill>
                  <a:srgbClr val="FFFFFF"/>
                </a:solidFill>
              </a:rPr>
              <a:t>Circuity (road route vs. air route)</a:t>
            </a: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7" name="Google Shape;240;p32"/>
          <p:cNvPicPr preferRelativeResize="0"/>
          <p:nvPr/>
        </p:nvPicPr>
        <p:blipFill>
          <a:blip r:embed="rId4">
            <a:alphaModFix/>
          </a:blip>
          <a:stretch>
            <a:fillRect/>
          </a:stretch>
        </p:blipFill>
        <p:spPr>
          <a:xfrm>
            <a:off x="7501683" y="3859993"/>
            <a:ext cx="3551549" cy="2745175"/>
          </a:xfrm>
          <a:prstGeom prst="rect">
            <a:avLst/>
          </a:prstGeom>
          <a:noFill/>
          <a:ln w="28575">
            <a:solidFill>
              <a:schemeClr val="accent4"/>
            </a:solidFill>
          </a:ln>
        </p:spPr>
      </p:pic>
      <p:grpSp>
        <p:nvGrpSpPr>
          <p:cNvPr id="8" name="Group 7"/>
          <p:cNvGrpSpPr/>
          <p:nvPr/>
        </p:nvGrpSpPr>
        <p:grpSpPr>
          <a:xfrm>
            <a:off x="7625987" y="1166364"/>
            <a:ext cx="3218116" cy="1725405"/>
            <a:chOff x="7625987" y="1166364"/>
            <a:chExt cx="3218116" cy="1725405"/>
          </a:xfrm>
        </p:grpSpPr>
        <p:pic>
          <p:nvPicPr>
            <p:cNvPr id="10" name="Google Shape;239;p32"/>
            <p:cNvPicPr preferRelativeResize="0"/>
            <p:nvPr/>
          </p:nvPicPr>
          <p:blipFill>
            <a:blip r:embed="rId5">
              <a:extLst>
                <a:ext uri="{28A0092B-C50C-407E-A947-70E740481C1C}">
                  <a14:useLocalDpi xmlns:a14="http://schemas.microsoft.com/office/drawing/2010/main" val="0"/>
                </a:ext>
              </a:extLst>
            </a:blip>
            <a:stretch>
              <a:fillRect/>
            </a:stretch>
          </p:blipFill>
          <p:spPr>
            <a:xfrm>
              <a:off x="7625987" y="1166364"/>
              <a:ext cx="3218116" cy="1525350"/>
            </a:xfrm>
            <a:prstGeom prst="rect">
              <a:avLst/>
            </a:prstGeom>
            <a:noFill/>
            <a:ln w="28575">
              <a:solidFill>
                <a:schemeClr val="accent4"/>
              </a:solidFill>
            </a:ln>
          </p:spPr>
        </p:pic>
        <p:sp>
          <p:nvSpPr>
            <p:cNvPr id="11" name="TextBox 10"/>
            <p:cNvSpPr txBox="1"/>
            <p:nvPr/>
          </p:nvSpPr>
          <p:spPr>
            <a:xfrm>
              <a:off x="8109509" y="2691714"/>
              <a:ext cx="2335896" cy="200055"/>
            </a:xfrm>
            <a:prstGeom prst="rect">
              <a:avLst/>
            </a:prstGeom>
            <a:noFill/>
          </p:spPr>
          <p:txBody>
            <a:bodyPr wrap="none" rtlCol="0">
              <a:spAutoFit/>
            </a:bodyPr>
            <a:lstStyle/>
            <a:p>
              <a:r>
                <a:rPr lang="en-US" sz="700" dirty="0">
                  <a:solidFill>
                    <a:srgbClr val="FFFFFF"/>
                  </a:solidFill>
                  <a:latin typeface="Rockwell"/>
                  <a:ea typeface="Rockwell"/>
                  <a:cs typeface="Rockwell"/>
                  <a:sym typeface="Rockwell"/>
                </a:rPr>
                <a:t>(“Graph Theory Types of Graphs—</a:t>
              </a:r>
              <a:r>
                <a:rPr lang="en-US" sz="700" dirty="0" err="1">
                  <a:solidFill>
                    <a:srgbClr val="FFFFFF"/>
                  </a:solidFill>
                  <a:latin typeface="Rockwell"/>
                  <a:ea typeface="Rockwell"/>
                  <a:cs typeface="Rockwell"/>
                  <a:sym typeface="Rockwell"/>
                </a:rPr>
                <a:t>Javatpoint</a:t>
              </a:r>
              <a:r>
                <a:rPr lang="en-US" sz="700" dirty="0">
                  <a:solidFill>
                    <a:srgbClr val="FFFFFF"/>
                  </a:solidFill>
                  <a:latin typeface="Rockwell"/>
                  <a:ea typeface="Rockwell"/>
                  <a:cs typeface="Rockwell"/>
                  <a:sym typeface="Rockwell"/>
                </a:rPr>
                <a:t>,” </a:t>
              </a:r>
              <a:r>
                <a:rPr lang="en-US" sz="700" dirty="0" err="1">
                  <a:solidFill>
                    <a:srgbClr val="FFFFFF"/>
                  </a:solidFill>
                  <a:latin typeface="Rockwell"/>
                  <a:ea typeface="Rockwell"/>
                  <a:cs typeface="Rockwell"/>
                  <a:sym typeface="Rockwell"/>
                </a:rPr>
                <a:t>n.d.</a:t>
              </a:r>
              <a:r>
                <a:rPr lang="en-US" sz="700" dirty="0">
                  <a:solidFill>
                    <a:srgbClr val="FFFFFF"/>
                  </a:solidFill>
                  <a:latin typeface="Rockwell"/>
                  <a:ea typeface="Rockwell"/>
                  <a:cs typeface="Rockwell"/>
                  <a:sym typeface="Rockwell"/>
                </a:rPr>
                <a:t>)</a:t>
              </a:r>
            </a:p>
          </p:txBody>
        </p:sp>
      </p:grpSp>
    </p:spTree>
    <p:extLst>
      <p:ext uri="{BB962C8B-B14F-4D97-AF65-F5344CB8AC3E}">
        <p14:creationId xmlns:p14="http://schemas.microsoft.com/office/powerpoint/2010/main" val="78078328"/>
      </p:ext>
    </p:extLst>
  </p:cSld>
  <p:clrMapOvr>
    <a:masterClrMapping/>
  </p:clrMapOvr>
  <mc:AlternateContent xmlns:mc="http://schemas.openxmlformats.org/markup-compatibility/2006" xmlns:p14="http://schemas.microsoft.com/office/powerpoint/2010/main">
    <mc:Choice Requires="p14">
      <p:transition spd="slow" p14:dur="2000" advTm="42154"/>
    </mc:Choice>
    <mc:Fallback xmlns="">
      <p:transition spd="slow" advTm="4215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748169"/>
          </a:xfrm>
        </p:spPr>
        <p:txBody>
          <a:bodyPr anchor="t">
            <a:noAutofit/>
          </a:bodyPr>
          <a:lstStyle/>
          <a:p>
            <a:r>
              <a:rPr lang="en-US" sz="4000" dirty="0">
                <a:latin typeface="Helvetica" charset="0"/>
                <a:ea typeface="Helvetica" charset="0"/>
                <a:cs typeface="Helvetica" charset="0"/>
              </a:rPr>
              <a:t>Method: 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140826" y="864524"/>
            <a:ext cx="11555305" cy="5993476"/>
          </a:xfrm>
        </p:spPr>
        <p:txBody>
          <a:bodyPr/>
          <a:lstStyle/>
          <a:p>
            <a:pPr marL="0" lvl="0" indent="0">
              <a:spcBef>
                <a:spcPts val="0"/>
              </a:spcBef>
              <a:buNone/>
            </a:pPr>
            <a:r>
              <a:rPr lang="en-US" sz="2300" dirty="0"/>
              <a:t>Survey designed to help develop our model inputs</a:t>
            </a:r>
          </a:p>
          <a:p>
            <a:pPr marL="0" lvl="0" indent="0">
              <a:spcBef>
                <a:spcPts val="0"/>
              </a:spcBef>
              <a:buNone/>
            </a:pPr>
            <a:endParaRPr lang="en-US" sz="2300" dirty="0"/>
          </a:p>
          <a:p>
            <a:pPr marL="0" lvl="0" indent="0">
              <a:spcBef>
                <a:spcPts val="0"/>
              </a:spcBef>
              <a:buNone/>
            </a:pPr>
            <a:r>
              <a:rPr lang="en-US" sz="2300" dirty="0"/>
              <a:t>Building upon the work of </a:t>
            </a:r>
            <a:r>
              <a:rPr lang="en-US" sz="2300" dirty="0" err="1"/>
              <a:t>Medel</a:t>
            </a:r>
            <a:r>
              <a:rPr lang="en-US" sz="2300" dirty="0"/>
              <a:t> (2015), we identified a series of regional variables that could influence smuggling routes </a:t>
            </a:r>
          </a:p>
          <a:p>
            <a:pPr marL="0" lvl="0" indent="0">
              <a:spcBef>
                <a:spcPts val="0"/>
              </a:spcBef>
              <a:buNone/>
            </a:pPr>
            <a:endParaRPr lang="en-US" sz="2300" dirty="0"/>
          </a:p>
          <a:p>
            <a:pPr marL="0" lvl="0" indent="0">
              <a:spcBef>
                <a:spcPts val="0"/>
              </a:spcBef>
              <a:buNone/>
            </a:pPr>
            <a:r>
              <a:rPr lang="en-US" sz="2300" dirty="0"/>
              <a:t>Participants will be given contextual information about the task prior to completing survey</a:t>
            </a:r>
          </a:p>
          <a:p>
            <a:pPr marL="0" lvl="0" indent="0">
              <a:spcBef>
                <a:spcPts val="0"/>
              </a:spcBef>
              <a:buNone/>
            </a:pPr>
            <a:endParaRPr lang="en-US" sz="2300" dirty="0"/>
          </a:p>
          <a:p>
            <a:pPr marL="0" lvl="0" indent="0">
              <a:spcBef>
                <a:spcPts val="0"/>
              </a:spcBef>
              <a:buNone/>
            </a:pPr>
            <a:r>
              <a:rPr lang="en-US" sz="2300" dirty="0"/>
              <a:t>Asked to rate and provide feedback about important regional variables</a:t>
            </a:r>
          </a:p>
          <a:p>
            <a:pPr marL="800100" lvl="1">
              <a:spcBef>
                <a:spcPts val="0"/>
              </a:spcBef>
            </a:pPr>
            <a:r>
              <a:rPr lang="en-US" sz="2100" dirty="0"/>
              <a:t>Rate the importance and directionality of each</a:t>
            </a:r>
          </a:p>
          <a:p>
            <a:pPr marL="800100" lvl="1">
              <a:spcBef>
                <a:spcPts val="0"/>
              </a:spcBef>
            </a:pPr>
            <a:r>
              <a:rPr lang="en-US" sz="2100" dirty="0"/>
              <a:t>Rank the importance of all variables relative to each other</a:t>
            </a:r>
          </a:p>
          <a:p>
            <a:pPr marL="0" lvl="0" indent="0">
              <a:spcBef>
                <a:spcPts val="0"/>
              </a:spcBef>
              <a:buNone/>
            </a:pPr>
            <a:endParaRPr lang="en-US" sz="2300" dirty="0"/>
          </a:p>
          <a:p>
            <a:pPr marL="0" lvl="0" indent="0">
              <a:spcBef>
                <a:spcPts val="0"/>
              </a:spcBef>
              <a:buNone/>
            </a:pPr>
            <a:r>
              <a:rPr lang="en-US" sz="2300" dirty="0"/>
              <a:t>IRB Plan: We have completed and plan to file an exemption form to UCF’s IRB</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199664998"/>
      </p:ext>
    </p:extLst>
  </p:cSld>
  <p:clrMapOvr>
    <a:masterClrMapping/>
  </p:clrMapOvr>
  <mc:AlternateContent xmlns:mc="http://schemas.openxmlformats.org/markup-compatibility/2006" xmlns:p14="http://schemas.microsoft.com/office/powerpoint/2010/main">
    <mc:Choice Requires="p14">
      <p:transition spd="slow" p14:dur="2000" advTm="38201"/>
    </mc:Choice>
    <mc:Fallback xmlns="">
      <p:transition spd="slow" advTm="3820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714918"/>
          </a:xfrm>
        </p:spPr>
        <p:txBody>
          <a:bodyPr anchor="t">
            <a:noAutofit/>
          </a:bodyPr>
          <a:lstStyle/>
          <a:p>
            <a:r>
              <a:rPr lang="en-US" sz="4000" dirty="0">
                <a:latin typeface="Helvetica" charset="0"/>
                <a:ea typeface="Helvetica" charset="0"/>
                <a:cs typeface="Helvetica" charset="0"/>
              </a:rPr>
              <a:t>Method: 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256;p34">
            <a:extLst>
              <a:ext uri="{FF2B5EF4-FFF2-40B4-BE49-F238E27FC236}">
                <a16:creationId xmlns:a16="http://schemas.microsoft.com/office/drawing/2014/main" id="{3CC25433-71BF-4B29-8DE2-919A1565C25A}"/>
              </a:ext>
            </a:extLst>
          </p:cNvPr>
          <p:cNvPicPr preferRelativeResize="0"/>
          <p:nvPr/>
        </p:nvPicPr>
        <p:blipFill>
          <a:blip r:embed="rId4">
            <a:alphaModFix/>
          </a:blip>
          <a:stretch>
            <a:fillRect/>
          </a:stretch>
        </p:blipFill>
        <p:spPr>
          <a:xfrm>
            <a:off x="2281384" y="1005988"/>
            <a:ext cx="7629233" cy="5463243"/>
          </a:xfrm>
          <a:prstGeom prst="rect">
            <a:avLst/>
          </a:prstGeom>
          <a:noFill/>
          <a:ln w="28575">
            <a:solidFill>
              <a:schemeClr val="accent4"/>
            </a:solidFill>
          </a:ln>
        </p:spPr>
      </p:pic>
    </p:spTree>
    <p:extLst>
      <p:ext uri="{BB962C8B-B14F-4D97-AF65-F5344CB8AC3E}">
        <p14:creationId xmlns:p14="http://schemas.microsoft.com/office/powerpoint/2010/main" val="3739010321"/>
      </p:ext>
    </p:extLst>
  </p:cSld>
  <p:clrMapOvr>
    <a:masterClrMapping/>
  </p:clrMapOvr>
  <mc:AlternateContent xmlns:mc="http://schemas.openxmlformats.org/markup-compatibility/2006" xmlns:p14="http://schemas.microsoft.com/office/powerpoint/2010/main">
    <mc:Choice Requires="p14">
      <p:transition spd="slow" p14:dur="2000" advTm="30266"/>
    </mc:Choice>
    <mc:Fallback xmlns="">
      <p:transition spd="slow" advTm="3026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64;p35">
            <a:extLst>
              <a:ext uri="{FF2B5EF4-FFF2-40B4-BE49-F238E27FC236}">
                <a16:creationId xmlns:a16="http://schemas.microsoft.com/office/drawing/2014/main" id="{5BDF8DCA-1F75-4EA9-B2FF-F0913E15CE58}"/>
              </a:ext>
            </a:extLst>
          </p:cNvPr>
          <p:cNvPicPr preferRelativeResize="0"/>
          <p:nvPr/>
        </p:nvPicPr>
        <p:blipFill>
          <a:blip r:embed="rId4">
            <a:alphaModFix/>
          </a:blip>
          <a:stretch>
            <a:fillRect/>
          </a:stretch>
        </p:blipFill>
        <p:spPr>
          <a:xfrm>
            <a:off x="1700963" y="1722767"/>
            <a:ext cx="8790075" cy="4185665"/>
          </a:xfrm>
          <a:prstGeom prst="rect">
            <a:avLst/>
          </a:prstGeom>
          <a:noFill/>
          <a:ln w="28575">
            <a:solidFill>
              <a:schemeClr val="accent4"/>
            </a:solidFill>
          </a:ln>
        </p:spPr>
      </p:pic>
    </p:spTree>
    <p:extLst>
      <p:ext uri="{BB962C8B-B14F-4D97-AF65-F5344CB8AC3E}">
        <p14:creationId xmlns:p14="http://schemas.microsoft.com/office/powerpoint/2010/main" val="4191545580"/>
      </p:ext>
    </p:extLst>
  </p:cSld>
  <p:clrMapOvr>
    <a:masterClrMapping/>
  </p:clrMapOvr>
  <mc:AlternateContent xmlns:mc="http://schemas.openxmlformats.org/markup-compatibility/2006" xmlns:p14="http://schemas.microsoft.com/office/powerpoint/2010/main">
    <mc:Choice Requires="p14">
      <p:transition spd="slow" p14:dur="2000" advTm="16613"/>
    </mc:Choice>
    <mc:Fallback xmlns="">
      <p:transition spd="slow" advTm="1661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Exploratory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272955" y="1166364"/>
            <a:ext cx="11062610" cy="5216852"/>
          </a:xfrm>
        </p:spPr>
        <p:txBody>
          <a:bodyPr/>
          <a:lstStyle/>
          <a:p>
            <a:pPr marL="0" lvl="0" indent="0">
              <a:spcBef>
                <a:spcPts val="0"/>
              </a:spcBef>
              <a:buNone/>
            </a:pPr>
            <a:r>
              <a:rPr lang="en-US" sz="2300" dirty="0">
                <a:solidFill>
                  <a:srgbClr val="FFFFFF"/>
                </a:solidFill>
              </a:rPr>
              <a:t>Topics will span:</a:t>
            </a:r>
          </a:p>
          <a:p>
            <a:pPr marL="914400" lvl="0" indent="-317500">
              <a:spcBef>
                <a:spcPts val="0"/>
              </a:spcBef>
              <a:buClr>
                <a:srgbClr val="FFFFFF"/>
              </a:buClr>
              <a:buSzPts val="1400"/>
              <a:buChar char="●"/>
            </a:pPr>
            <a:r>
              <a:rPr lang="en-US" sz="2100" dirty="0">
                <a:solidFill>
                  <a:srgbClr val="FFFFFF"/>
                </a:solidFill>
              </a:rPr>
              <a:t>Extortion and solicitation</a:t>
            </a:r>
          </a:p>
          <a:p>
            <a:pPr marL="914400" lvl="0" indent="-317500">
              <a:spcBef>
                <a:spcPts val="0"/>
              </a:spcBef>
              <a:buClr>
                <a:srgbClr val="FFFFFF"/>
              </a:buClr>
              <a:buSzPts val="1400"/>
              <a:buChar char="●"/>
            </a:pPr>
            <a:r>
              <a:rPr lang="en-US" sz="2100" dirty="0">
                <a:solidFill>
                  <a:srgbClr val="FFFFFF"/>
                </a:solidFill>
              </a:rPr>
              <a:t>Corruption</a:t>
            </a:r>
          </a:p>
          <a:p>
            <a:pPr marL="914400" lvl="0" indent="-317500">
              <a:spcBef>
                <a:spcPts val="0"/>
              </a:spcBef>
              <a:buClr>
                <a:srgbClr val="FFFFFF"/>
              </a:buClr>
              <a:buSzPts val="1400"/>
              <a:buChar char="●"/>
            </a:pPr>
            <a:r>
              <a:rPr lang="en-US" sz="2100" dirty="0">
                <a:solidFill>
                  <a:srgbClr val="FFFFFF"/>
                </a:solidFill>
              </a:rPr>
              <a:t>Illegal activity passing through customs</a:t>
            </a:r>
          </a:p>
          <a:p>
            <a:pPr marL="914400" lvl="0" indent="-317500">
              <a:spcBef>
                <a:spcPts val="0"/>
              </a:spcBef>
              <a:buClr>
                <a:srgbClr val="FFFFFF"/>
              </a:buClr>
              <a:buSzPts val="1400"/>
              <a:buChar char="●"/>
            </a:pPr>
            <a:r>
              <a:rPr lang="en-US" sz="2100" dirty="0">
                <a:solidFill>
                  <a:srgbClr val="FFFFFF"/>
                </a:solidFill>
              </a:rPr>
              <a:t>Demographics of respondents</a:t>
            </a:r>
          </a:p>
          <a:p>
            <a:pPr marL="914400" lvl="0" indent="-317500">
              <a:spcBef>
                <a:spcPts val="0"/>
              </a:spcBef>
              <a:buClr>
                <a:srgbClr val="FFFFFF"/>
              </a:buClr>
              <a:buSzPts val="1400"/>
              <a:buChar char="●"/>
            </a:pPr>
            <a:r>
              <a:rPr lang="en-US" sz="2100" dirty="0">
                <a:solidFill>
                  <a:srgbClr val="FFFFFF"/>
                </a:solidFill>
              </a:rPr>
              <a:t>Regional Conflicts</a:t>
            </a:r>
          </a:p>
          <a:p>
            <a:pPr marL="0" lvl="0" indent="0">
              <a:spcBef>
                <a:spcPts val="0"/>
              </a:spcBef>
              <a:buNone/>
            </a:pPr>
            <a:endParaRPr lang="en-US" sz="2300" dirty="0">
              <a:solidFill>
                <a:srgbClr val="FFFFFF"/>
              </a:solidFill>
            </a:endParaRPr>
          </a:p>
          <a:p>
            <a:pPr marL="0" lvl="0" indent="0">
              <a:spcBef>
                <a:spcPts val="0"/>
              </a:spcBef>
              <a:buNone/>
            </a:pPr>
            <a:r>
              <a:rPr lang="en-US" sz="2300" dirty="0">
                <a:solidFill>
                  <a:srgbClr val="FFFFFF"/>
                </a:solidFill>
              </a:rPr>
              <a:t>Purpose:</a:t>
            </a:r>
          </a:p>
          <a:p>
            <a:pPr marL="800100" lvl="1">
              <a:spcBef>
                <a:spcPts val="0"/>
              </a:spcBef>
            </a:pPr>
            <a:r>
              <a:rPr lang="en-US" sz="2100" dirty="0">
                <a:solidFill>
                  <a:srgbClr val="FFFFFF"/>
                </a:solidFill>
              </a:rPr>
              <a:t>Collect local  information to improve our understanding of how trafficking 	may be influenced by conditions in the MENA region</a:t>
            </a:r>
          </a:p>
          <a:p>
            <a:pPr marL="0" lvl="0" indent="0">
              <a:spcBef>
                <a:spcPts val="0"/>
              </a:spcBef>
              <a:buNone/>
            </a:pPr>
            <a:endParaRPr lang="en-US" sz="2300" dirty="0">
              <a:solidFill>
                <a:srgbClr val="FFFFFF"/>
              </a:solidFill>
            </a:endParaRPr>
          </a:p>
          <a:p>
            <a:pPr marL="0" lvl="0" indent="0">
              <a:spcBef>
                <a:spcPts val="0"/>
              </a:spcBef>
              <a:buNone/>
            </a:pPr>
            <a:r>
              <a:rPr lang="en-US" sz="2300" dirty="0">
                <a:solidFill>
                  <a:srgbClr val="FFFFFF"/>
                </a:solidFill>
              </a:rPr>
              <a:t>Participants:</a:t>
            </a:r>
          </a:p>
          <a:p>
            <a:pPr marL="800100" lvl="1">
              <a:spcBef>
                <a:spcPts val="0"/>
              </a:spcBef>
            </a:pPr>
            <a:r>
              <a:rPr lang="en-US" sz="2100" dirty="0">
                <a:solidFill>
                  <a:srgbClr val="FFFFFF"/>
                </a:solidFill>
              </a:rPr>
              <a:t>Individuals who live in the Middle East and Africa</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2724544123"/>
      </p:ext>
    </p:extLst>
  </p:cSld>
  <p:clrMapOvr>
    <a:masterClrMapping/>
  </p:clrMapOvr>
  <mc:AlternateContent xmlns:mc="http://schemas.openxmlformats.org/markup-compatibility/2006" xmlns:p14="http://schemas.microsoft.com/office/powerpoint/2010/main">
    <mc:Choice Requires="p14">
      <p:transition spd="slow" p14:dur="2000" advTm="26301"/>
    </mc:Choice>
    <mc:Fallback xmlns="">
      <p:transition spd="slow" advTm="2630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Exploratory Survey, Pilot Study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30105" y="820574"/>
            <a:ext cx="11721069" cy="6037426"/>
          </a:xfrm>
        </p:spPr>
        <p:txBody>
          <a:bodyPr/>
          <a:lstStyle/>
          <a:p>
            <a:pPr marL="0" lvl="0" indent="0">
              <a:spcBef>
                <a:spcPts val="0"/>
              </a:spcBef>
              <a:buNone/>
            </a:pPr>
            <a:r>
              <a:rPr lang="en-US" sz="2200" dirty="0">
                <a:solidFill>
                  <a:srgbClr val="FFFFFF"/>
                </a:solidFill>
              </a:rPr>
              <a:t>Given the nature of this survey, the pilot study primarily served as a vetting opportunity to improve the questions and their structure. </a:t>
            </a:r>
          </a:p>
          <a:p>
            <a:pPr marL="0" lvl="0" indent="0">
              <a:spcBef>
                <a:spcPts val="0"/>
              </a:spcBef>
              <a:buNone/>
            </a:pPr>
            <a:endParaRPr lang="en-US" sz="2200" dirty="0">
              <a:solidFill>
                <a:srgbClr val="FFFFFF"/>
              </a:solidFill>
            </a:endParaRPr>
          </a:p>
          <a:p>
            <a:pPr marL="0" lvl="0" indent="0">
              <a:spcBef>
                <a:spcPts val="0"/>
              </a:spcBef>
              <a:buNone/>
            </a:pPr>
            <a:r>
              <a:rPr lang="en-US" sz="2200" dirty="0">
                <a:solidFill>
                  <a:srgbClr val="FFFFFF"/>
                </a:solidFill>
              </a:rPr>
              <a:t>The survey took participants no longer than 15 minutes to complete, with some completing the questions in under 5 minutes. </a:t>
            </a:r>
          </a:p>
          <a:p>
            <a:pPr marL="0" lvl="0" indent="0">
              <a:spcBef>
                <a:spcPts val="0"/>
              </a:spcBef>
              <a:buNone/>
            </a:pPr>
            <a:endParaRPr lang="en-US" sz="2200" dirty="0">
              <a:solidFill>
                <a:srgbClr val="FFFFFF"/>
              </a:solidFill>
            </a:endParaRPr>
          </a:p>
          <a:p>
            <a:pPr marL="0" lvl="0" indent="0">
              <a:spcBef>
                <a:spcPts val="0"/>
              </a:spcBef>
              <a:buNone/>
            </a:pPr>
            <a:r>
              <a:rPr lang="en-US" sz="2200" dirty="0">
                <a:solidFill>
                  <a:srgbClr val="FFFFFF"/>
                </a:solidFill>
              </a:rPr>
              <a:t>Feedback included: </a:t>
            </a:r>
          </a:p>
          <a:p>
            <a:pPr lvl="0" indent="-317500">
              <a:spcBef>
                <a:spcPts val="0"/>
              </a:spcBef>
              <a:buClr>
                <a:srgbClr val="FFFFFF"/>
              </a:buClr>
              <a:buSzPts val="1400"/>
              <a:buChar char="●"/>
            </a:pPr>
            <a:r>
              <a:rPr lang="en-US" sz="2100" dirty="0">
                <a:solidFill>
                  <a:srgbClr val="FFFFFF"/>
                </a:solidFill>
              </a:rPr>
              <a:t>Likert scale standardization</a:t>
            </a:r>
          </a:p>
          <a:p>
            <a:pPr lvl="0" indent="-317500">
              <a:spcBef>
                <a:spcPts val="0"/>
              </a:spcBef>
              <a:buClr>
                <a:srgbClr val="FFFFFF"/>
              </a:buClr>
              <a:buSzPts val="1400"/>
              <a:buChar char="●"/>
            </a:pPr>
            <a:r>
              <a:rPr lang="en-US" sz="2100" dirty="0">
                <a:solidFill>
                  <a:srgbClr val="FFFFFF"/>
                </a:solidFill>
              </a:rPr>
              <a:t>Additional questions to obtain more demographic information</a:t>
            </a:r>
          </a:p>
          <a:p>
            <a:pPr lvl="0" indent="-317500">
              <a:spcBef>
                <a:spcPts val="0"/>
              </a:spcBef>
              <a:buClr>
                <a:srgbClr val="FFFFFF"/>
              </a:buClr>
              <a:buSzPts val="1400"/>
              <a:buChar char="●"/>
            </a:pPr>
            <a:r>
              <a:rPr lang="en-US" sz="2100" dirty="0">
                <a:solidFill>
                  <a:srgbClr val="FFFFFF"/>
                </a:solidFill>
              </a:rPr>
              <a:t>Clarification specifically on question 10, regarding impact of personal belief on display of artifacts</a:t>
            </a:r>
          </a:p>
          <a:p>
            <a:pPr marL="0" lvl="0" indent="0">
              <a:spcBef>
                <a:spcPts val="0"/>
              </a:spcBef>
              <a:buNone/>
            </a:pPr>
            <a:endParaRPr lang="en-US" sz="2200" dirty="0">
              <a:solidFill>
                <a:srgbClr val="FFFFFF"/>
              </a:solidFill>
            </a:endParaRPr>
          </a:p>
          <a:p>
            <a:pPr marL="0" lvl="0" indent="0">
              <a:spcBef>
                <a:spcPts val="0"/>
              </a:spcBef>
              <a:buNone/>
            </a:pPr>
            <a:r>
              <a:rPr lang="en-US" sz="2200" dirty="0">
                <a:solidFill>
                  <a:srgbClr val="FFFFFF"/>
                </a:solidFill>
              </a:rPr>
              <a:t>Future work includes:</a:t>
            </a:r>
          </a:p>
          <a:p>
            <a:pPr lvl="0" indent="-317500">
              <a:spcBef>
                <a:spcPts val="0"/>
              </a:spcBef>
              <a:buClr>
                <a:srgbClr val="FFFFFF"/>
              </a:buClr>
              <a:buSzPts val="1400"/>
              <a:buChar char="●"/>
            </a:pPr>
            <a:r>
              <a:rPr lang="en-US" sz="2100" dirty="0">
                <a:solidFill>
                  <a:srgbClr val="FFFFFF"/>
                </a:solidFill>
              </a:rPr>
              <a:t>Incorporating feedback into survey structure</a:t>
            </a:r>
          </a:p>
          <a:p>
            <a:pPr lvl="0" indent="-317500">
              <a:spcBef>
                <a:spcPts val="0"/>
              </a:spcBef>
              <a:buClr>
                <a:srgbClr val="FFFFFF"/>
              </a:buClr>
              <a:buSzPts val="1400"/>
              <a:buChar char="●"/>
            </a:pPr>
            <a:r>
              <a:rPr lang="en-US" sz="2100" dirty="0"/>
              <a:t>IRB Plan: We have completed and plan to file an exemption form to UCF’s IRB</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925945152"/>
      </p:ext>
    </p:extLst>
  </p:cSld>
  <p:clrMapOvr>
    <a:masterClrMapping/>
  </p:clrMapOvr>
  <mc:AlternateContent xmlns:mc="http://schemas.openxmlformats.org/markup-compatibility/2006" xmlns:p14="http://schemas.microsoft.com/office/powerpoint/2010/main">
    <mc:Choice Requires="p14">
      <p:transition spd="slow" p14:dur="2000" advTm="34464"/>
    </mc:Choice>
    <mc:Fallback xmlns="">
      <p:transition spd="slow" advTm="3446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Terrorism and the Theft of Cultural Heritage </a:t>
            </a:r>
          </a:p>
        </p:txBody>
      </p:sp>
      <p:sp>
        <p:nvSpPr>
          <p:cNvPr id="4" name="Vertical Text Placeholder 3"/>
          <p:cNvSpPr>
            <a:spLocks noGrp="1"/>
          </p:cNvSpPr>
          <p:nvPr>
            <p:ph type="body" orient="vert" idx="1"/>
          </p:nvPr>
        </p:nvSpPr>
        <p:spPr>
          <a:xfrm>
            <a:off x="232163" y="1791089"/>
            <a:ext cx="7300207" cy="4178259"/>
          </a:xfrm>
        </p:spPr>
        <p:txBody>
          <a:bodyPr/>
          <a:lstStyle/>
          <a:p>
            <a:pPr marL="114300" indent="0">
              <a:buNone/>
            </a:pPr>
            <a:r>
              <a:rPr lang="en-US" sz="2300" dirty="0"/>
              <a:t>Regional background </a:t>
            </a:r>
          </a:p>
          <a:p>
            <a:r>
              <a:rPr lang="en-US" sz="2300" dirty="0"/>
              <a:t>Arab Spring &amp; Syrian Civil War in 2011 leads to destruction of cultural heritage sites and museums across the region.</a:t>
            </a:r>
          </a:p>
          <a:p>
            <a:r>
              <a:rPr lang="en-US" sz="2300" dirty="0"/>
              <a:t>In the intervening years, widespread archaeological site looting by both terrorist and government actors occurs.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7" name="Google Shape;148;p20">
            <a:extLst>
              <a:ext uri="{FF2B5EF4-FFF2-40B4-BE49-F238E27FC236}">
                <a16:creationId xmlns:a16="http://schemas.microsoft.com/office/drawing/2014/main" id="{0364FEE2-721B-4BD1-ACD9-F07AC6B518A2}"/>
              </a:ext>
            </a:extLst>
          </p:cNvPr>
          <p:cNvPicPr preferRelativeResize="0"/>
          <p:nvPr/>
        </p:nvPicPr>
        <p:blipFill>
          <a:blip r:embed="rId4">
            <a:alphaModFix/>
          </a:blip>
          <a:stretch>
            <a:fillRect/>
          </a:stretch>
        </p:blipFill>
        <p:spPr>
          <a:xfrm>
            <a:off x="7318572" y="4481692"/>
            <a:ext cx="3795525" cy="2161500"/>
          </a:xfrm>
          <a:prstGeom prst="rect">
            <a:avLst/>
          </a:prstGeom>
          <a:noFill/>
          <a:ln>
            <a:noFill/>
          </a:ln>
        </p:spPr>
      </p:pic>
      <p:pic>
        <p:nvPicPr>
          <p:cNvPr id="18" name="Google Shape;149;p20">
            <a:extLst>
              <a:ext uri="{FF2B5EF4-FFF2-40B4-BE49-F238E27FC236}">
                <a16:creationId xmlns:a16="http://schemas.microsoft.com/office/drawing/2014/main" id="{C094D462-5EAD-4F44-93FE-B24BC19E1B73}"/>
              </a:ext>
            </a:extLst>
          </p:cNvPr>
          <p:cNvPicPr preferRelativeResize="0"/>
          <p:nvPr/>
        </p:nvPicPr>
        <p:blipFill>
          <a:blip r:embed="rId5">
            <a:alphaModFix/>
          </a:blip>
          <a:stretch>
            <a:fillRect/>
          </a:stretch>
        </p:blipFill>
        <p:spPr>
          <a:xfrm>
            <a:off x="9109812" y="1445301"/>
            <a:ext cx="2850025" cy="2590895"/>
          </a:xfrm>
          <a:prstGeom prst="rect">
            <a:avLst/>
          </a:prstGeom>
          <a:noFill/>
          <a:ln>
            <a:noFill/>
          </a:ln>
        </p:spPr>
      </p:pic>
      <p:sp>
        <p:nvSpPr>
          <p:cNvPr id="20" name="Google Shape;152;p20">
            <a:extLst>
              <a:ext uri="{FF2B5EF4-FFF2-40B4-BE49-F238E27FC236}">
                <a16:creationId xmlns:a16="http://schemas.microsoft.com/office/drawing/2014/main" id="{0D1093CA-7719-4CA6-AA54-CE0A535B4272}"/>
              </a:ext>
            </a:extLst>
          </p:cNvPr>
          <p:cNvSpPr txBox="1"/>
          <p:nvPr/>
        </p:nvSpPr>
        <p:spPr>
          <a:xfrm>
            <a:off x="7242542" y="6538492"/>
            <a:ext cx="3795600" cy="2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Cairo Museum, 2011. Photo: AP/BBC News</a:t>
            </a:r>
            <a:endParaRPr sz="900" dirty="0">
              <a:solidFill>
                <a:srgbClr val="FFFFFF"/>
              </a:solidFill>
              <a:latin typeface="Rockwell"/>
              <a:ea typeface="Rockwell"/>
              <a:cs typeface="Rockwell"/>
              <a:sym typeface="Rockwell"/>
            </a:endParaRPr>
          </a:p>
        </p:txBody>
      </p:sp>
      <p:sp>
        <p:nvSpPr>
          <p:cNvPr id="21" name="Google Shape;146;p20">
            <a:extLst>
              <a:ext uri="{FF2B5EF4-FFF2-40B4-BE49-F238E27FC236}">
                <a16:creationId xmlns:a16="http://schemas.microsoft.com/office/drawing/2014/main" id="{97F000C9-6D7B-432F-823C-000627B20690}"/>
              </a:ext>
            </a:extLst>
          </p:cNvPr>
          <p:cNvSpPr txBox="1"/>
          <p:nvPr/>
        </p:nvSpPr>
        <p:spPr>
          <a:xfrm>
            <a:off x="4198200" y="5285188"/>
            <a:ext cx="3795600" cy="18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Rockwell"/>
              <a:ea typeface="Rockwell"/>
              <a:cs typeface="Rockwell"/>
              <a:sym typeface="Rockwell"/>
            </a:endParaRPr>
          </a:p>
        </p:txBody>
      </p:sp>
      <p:sp>
        <p:nvSpPr>
          <p:cNvPr id="22" name="Google Shape;150;p20">
            <a:extLst>
              <a:ext uri="{FF2B5EF4-FFF2-40B4-BE49-F238E27FC236}">
                <a16:creationId xmlns:a16="http://schemas.microsoft.com/office/drawing/2014/main" id="{992908AB-06C2-468C-90B8-86D3CE9E6761}"/>
              </a:ext>
            </a:extLst>
          </p:cNvPr>
          <p:cNvSpPr txBox="1"/>
          <p:nvPr/>
        </p:nvSpPr>
        <p:spPr>
          <a:xfrm>
            <a:off x="9140342" y="3945124"/>
            <a:ext cx="2850000" cy="29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900">
                <a:solidFill>
                  <a:srgbClr val="FFFFFF"/>
                </a:solidFill>
                <a:latin typeface="Rockwell"/>
                <a:ea typeface="Rockwell"/>
                <a:cs typeface="Rockwell"/>
                <a:sym typeface="Rockwell"/>
              </a:rPr>
              <a:t>Destruction of Palmyra, 2016. Photo: Arbresh.info</a:t>
            </a:r>
            <a:endParaRPr sz="900">
              <a:solidFill>
                <a:srgbClr val="FFFFFF"/>
              </a:solidFill>
              <a:latin typeface="Rockwell"/>
              <a:ea typeface="Rockwell"/>
              <a:cs typeface="Rockwell"/>
              <a:sym typeface="Rockwell"/>
            </a:endParaRPr>
          </a:p>
        </p:txBody>
      </p:sp>
    </p:spTree>
    <p:extLst>
      <p:ext uri="{BB962C8B-B14F-4D97-AF65-F5344CB8AC3E}">
        <p14:creationId xmlns:p14="http://schemas.microsoft.com/office/powerpoint/2010/main" val="3001525371"/>
      </p:ext>
    </p:extLst>
  </p:cSld>
  <p:clrMapOvr>
    <a:masterClrMapping/>
  </p:clrMapOvr>
  <mc:AlternateContent xmlns:mc="http://schemas.openxmlformats.org/markup-compatibility/2006" xmlns:p14="http://schemas.microsoft.com/office/powerpoint/2010/main">
    <mc:Choice Requires="p14">
      <p:transition spd="slow" p14:dur="2000" advTm="95889"/>
    </mc:Choice>
    <mc:Fallback xmlns="">
      <p:transition spd="slow" advTm="958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1BD-059A-4650-B3EF-D1882ED7962B}"/>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Workflow</a:t>
            </a:r>
          </a:p>
        </p:txBody>
      </p:sp>
      <p:pic>
        <p:nvPicPr>
          <p:cNvPr id="4" name="Google Shape;282;p38">
            <a:extLst>
              <a:ext uri="{FF2B5EF4-FFF2-40B4-BE49-F238E27FC236}">
                <a16:creationId xmlns:a16="http://schemas.microsoft.com/office/drawing/2014/main" id="{9CB16D9D-9F46-47CC-99BD-60E0D719E97D}"/>
              </a:ext>
            </a:extLst>
          </p:cNvPr>
          <p:cNvPicPr preferRelativeResize="0"/>
          <p:nvPr/>
        </p:nvPicPr>
        <p:blipFill>
          <a:blip r:embed="rId2">
            <a:alphaModFix/>
          </a:blip>
          <a:stretch>
            <a:fillRect/>
          </a:stretch>
        </p:blipFill>
        <p:spPr>
          <a:xfrm>
            <a:off x="1308432" y="1126764"/>
            <a:ext cx="9959124" cy="5602001"/>
          </a:xfrm>
          <a:prstGeom prst="rect">
            <a:avLst/>
          </a:prstGeom>
          <a:noFill/>
          <a:ln>
            <a:noFill/>
          </a:ln>
        </p:spPr>
      </p:pic>
      <p:pic>
        <p:nvPicPr>
          <p:cNvPr id="6" name="Picture 5">
            <a:extLst>
              <a:ext uri="{FF2B5EF4-FFF2-40B4-BE49-F238E27FC236}">
                <a16:creationId xmlns:a16="http://schemas.microsoft.com/office/drawing/2014/main" id="{4ACEFF49-C330-417E-ADBD-140844E90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1631748073"/>
      </p:ext>
    </p:extLst>
  </p:cSld>
  <p:clrMapOvr>
    <a:masterClrMapping/>
  </p:clrMapOvr>
  <mc:AlternateContent xmlns:mc="http://schemas.openxmlformats.org/markup-compatibility/2006" xmlns:p14="http://schemas.microsoft.com/office/powerpoint/2010/main">
    <mc:Choice Requires="p14">
      <p:transition spd="slow" p14:dur="2000" advTm="121632"/>
    </mc:Choice>
    <mc:Fallback xmlns="">
      <p:transition spd="slow" advTm="121632"/>
    </mc:Fallback>
  </mc:AlternateContent>
  <p:extLst mod="1">
    <p:ext uri="{3A86A75C-4F4B-4683-9AE1-C65F6400EC91}">
      <p14:laserTraceLst xmlns:p14="http://schemas.microsoft.com/office/powerpoint/2010/main">
        <p14:tracePtLst>
          <p14:tracePt t="885" x="3111500" y="2914650"/>
          <p14:tracePt t="925" x="3111500" y="2908300"/>
          <p14:tracePt t="933" x="3111500" y="2901950"/>
          <p14:tracePt t="939" x="3111500" y="2889250"/>
          <p14:tracePt t="947" x="3098800" y="2870200"/>
          <p14:tracePt t="964" x="3079750" y="2838450"/>
          <p14:tracePt t="981" x="3048000" y="2787650"/>
          <p14:tracePt t="998" x="2984500" y="2724150"/>
          <p14:tracePt t="1015" x="2927350" y="2673350"/>
          <p14:tracePt t="1031" x="2889250" y="2641600"/>
          <p14:tracePt t="1048" x="2851150" y="2609850"/>
          <p14:tracePt t="1065" x="2819400" y="2584450"/>
          <p14:tracePt t="1081" x="2800350" y="2565400"/>
          <p14:tracePt t="1098" x="2768600" y="2533650"/>
          <p14:tracePt t="1115" x="2749550" y="2495550"/>
          <p14:tracePt t="1132" x="2724150" y="2463800"/>
          <p14:tracePt t="1148" x="2698750" y="2432050"/>
          <p14:tracePt t="1165" x="2698750" y="2425700"/>
          <p14:tracePt t="1181" x="2692400" y="2419350"/>
          <p14:tracePt t="1242" x="2686050" y="2419350"/>
          <p14:tracePt t="1265" x="2686050" y="2413000"/>
          <p14:tracePt t="1343" x="2679700" y="2413000"/>
          <p14:tracePt t="1351" x="2679700" y="2406650"/>
          <p14:tracePt t="1356" x="2673350" y="2406650"/>
          <p14:tracePt t="1365" x="2673350" y="2400300"/>
          <p14:tracePt t="1381" x="2667000" y="2400300"/>
          <p14:tracePt t="10108" x="2667000" y="2425700"/>
          <p14:tracePt t="10116" x="2660650" y="2451100"/>
          <p14:tracePt t="10121" x="2654300" y="2476500"/>
          <p14:tracePt t="10132" x="2647950" y="2489200"/>
          <p14:tracePt t="10149" x="2635250" y="2520950"/>
          <p14:tracePt t="10165" x="2635250" y="2533650"/>
          <p14:tracePt t="10169" x="2635250" y="2540000"/>
          <p14:tracePt t="10183" x="2635250" y="2552700"/>
          <p14:tracePt t="10199" x="2635250" y="2565400"/>
          <p14:tracePt t="10216" x="2641600" y="2565400"/>
          <p14:tracePt t="10232" x="2641600" y="2571750"/>
          <p14:tracePt t="10249" x="2641600" y="2578100"/>
          <p14:tracePt t="10266" x="2641600" y="2584450"/>
          <p14:tracePt t="10282" x="2635250" y="2603500"/>
          <p14:tracePt t="10299" x="2635250" y="2609850"/>
          <p14:tracePt t="10315" x="2635250" y="2622550"/>
          <p14:tracePt t="10332" x="2635250" y="2635250"/>
          <p14:tracePt t="10349" x="2635250" y="2654300"/>
          <p14:tracePt t="10365" x="2635250" y="2667000"/>
          <p14:tracePt t="10382" x="2641600" y="2679700"/>
          <p14:tracePt t="10438" x="2641600" y="2686050"/>
          <p14:tracePt t="10454" x="2641600" y="2692400"/>
          <p14:tracePt t="10462" x="2641600" y="2698750"/>
          <p14:tracePt t="10470" x="2641600" y="2705100"/>
          <p14:tracePt t="10482" x="2641600" y="2711450"/>
          <p14:tracePt t="10499" x="2641600" y="2717800"/>
          <p14:tracePt t="10517" x="2641600" y="2724150"/>
          <p14:tracePt t="10545" x="2641600" y="2730500"/>
          <p14:tracePt t="10562" x="2635250" y="2730500"/>
          <p14:tracePt t="10570" x="2635250" y="2736850"/>
          <p14:tracePt t="10601" x="2635250" y="2743200"/>
          <p14:tracePt t="10608" x="2635250" y="2749550"/>
          <p14:tracePt t="10616" x="2635250" y="2755900"/>
          <p14:tracePt t="10632" x="2635250" y="2762250"/>
          <p14:tracePt t="10649" x="2628900" y="2768600"/>
          <p14:tracePt t="10665" x="2622550" y="2774950"/>
          <p14:tracePt t="10683" x="2609850" y="2781300"/>
          <p14:tracePt t="10699" x="2603500" y="2787650"/>
          <p14:tracePt t="10716" x="2603500" y="2794000"/>
          <p14:tracePt t="10732" x="2603500" y="2800350"/>
          <p14:tracePt t="10749" x="2597150" y="2806700"/>
          <p14:tracePt t="10782" x="2584450" y="2806700"/>
          <p14:tracePt t="10800" x="2565400" y="2825750"/>
          <p14:tracePt t="10816" x="2546350" y="2838450"/>
          <p14:tracePt t="10833" x="2533650" y="2851150"/>
          <p14:tracePt t="10849" x="2514600" y="2851150"/>
          <p14:tracePt t="10866" x="2508250" y="2857500"/>
          <p14:tracePt t="10882" x="2508250" y="2863850"/>
          <p14:tracePt t="10899" x="2501900" y="2870200"/>
          <p14:tracePt t="10916" x="2495550" y="2876550"/>
          <p14:tracePt t="10932" x="2495550" y="2882900"/>
          <p14:tracePt t="10949" x="2495550" y="2889250"/>
          <p14:tracePt t="10982" x="2495550" y="2895600"/>
          <p14:tracePt t="10999" x="2489200" y="2908300"/>
          <p14:tracePt t="11016" x="2489200" y="2914650"/>
          <p14:tracePt t="11032" x="2482850" y="2921000"/>
          <p14:tracePt t="11066" x="2482850" y="2927350"/>
          <p14:tracePt t="11082" x="2482850" y="2933700"/>
          <p14:tracePt t="11099" x="2476500" y="2940050"/>
          <p14:tracePt t="11116" x="2476500" y="2946400"/>
          <p14:tracePt t="11133" x="2476500" y="2959100"/>
          <p14:tracePt t="11165" x="2476500" y="2965450"/>
          <p14:tracePt t="11182" x="2476500" y="2971800"/>
          <p14:tracePt t="11202" x="2476500" y="2978150"/>
          <p14:tracePt t="11216" x="2476500" y="2990850"/>
          <p14:tracePt t="11232" x="2476500" y="3009900"/>
          <p14:tracePt t="11249" x="2476500" y="3016250"/>
          <p14:tracePt t="11266" x="2482850" y="3022600"/>
          <p14:tracePt t="11282" x="2482850" y="3028950"/>
          <p14:tracePt t="18452" x="2482850" y="3054350"/>
          <p14:tracePt t="18460" x="2476500" y="3092450"/>
          <p14:tracePt t="18468" x="2476500" y="3117850"/>
          <p14:tracePt t="18483" x="2476500" y="3149600"/>
          <p14:tracePt t="18500" x="2476500" y="3200400"/>
          <p14:tracePt t="18516" x="2476500" y="3225800"/>
          <p14:tracePt t="18533" x="2470150" y="3251200"/>
          <p14:tracePt t="18550" x="2470150" y="3263900"/>
          <p14:tracePt t="18566" x="2463800" y="3276600"/>
          <p14:tracePt t="18583" x="2457450" y="3302000"/>
          <p14:tracePt t="18599" x="2451100" y="3333750"/>
          <p14:tracePt t="18616" x="2444750" y="3346450"/>
          <p14:tracePt t="18661" x="2444750" y="3352800"/>
          <p14:tracePt t="18677" x="2444750" y="3359150"/>
          <p14:tracePt t="18685" x="2438400" y="3359150"/>
          <p14:tracePt t="18701" x="2432050" y="3371850"/>
          <p14:tracePt t="18716" x="2425700" y="3384550"/>
          <p14:tracePt t="18733" x="2413000" y="3403600"/>
          <p14:tracePt t="18750" x="2406650" y="3416300"/>
          <p14:tracePt t="18766" x="2400300" y="3422650"/>
          <p14:tracePt t="18783" x="2393950" y="3429000"/>
          <p14:tracePt t="18800" x="2387600" y="3435350"/>
          <p14:tracePt t="18816" x="2387600" y="3441700"/>
          <p14:tracePt t="18894" x="2381250" y="3441700"/>
          <p14:tracePt t="18909" x="2381250" y="3448050"/>
          <p14:tracePt t="18915" x="2368550" y="3460750"/>
          <p14:tracePt t="18931" x="2368550" y="3467100"/>
          <p14:tracePt t="18939" x="2362200" y="3473450"/>
          <p14:tracePt t="18950" x="2355850" y="3479800"/>
          <p14:tracePt t="18966" x="2349500" y="3486150"/>
          <p14:tracePt t="18993" x="2349500" y="3492500"/>
          <p14:tracePt t="19023" x="2343150" y="3492500"/>
          <p14:tracePt t="19031" x="2343150" y="3498850"/>
          <p14:tracePt t="19039" x="2336800" y="3498850"/>
          <p14:tracePt t="19050" x="2336800" y="3505200"/>
          <p14:tracePt t="19066" x="2336800" y="3511550"/>
          <p14:tracePt t="19083" x="2330450" y="3511550"/>
          <p14:tracePt t="19156" x="2330450" y="3517900"/>
          <p14:tracePt t="19169" x="2330450" y="3530600"/>
          <p14:tracePt t="19185" x="2330450" y="3536950"/>
          <p14:tracePt t="19193" x="2330450" y="3543300"/>
          <p14:tracePt t="19202" x="2330450" y="3549650"/>
          <p14:tracePt t="19317" x="2330450" y="3556000"/>
          <p14:tracePt t="19426" x="2330450" y="3562350"/>
          <p14:tracePt t="19439" x="2330450" y="3568700"/>
          <p14:tracePt t="19447" x="2330450" y="3575050"/>
          <p14:tracePt t="19456" x="2330450" y="3587750"/>
          <p14:tracePt t="19472" x="2330450" y="3594100"/>
          <p14:tracePt t="19486" x="2330450" y="3600450"/>
          <p14:tracePt t="19508" x="2330450" y="3606800"/>
          <p14:tracePt t="19538" x="2330450" y="3613150"/>
          <p14:tracePt t="19555" x="2330450" y="3619500"/>
          <p14:tracePt t="19571" x="2330450" y="3625850"/>
          <p14:tracePt t="19588" x="2330450" y="3632200"/>
          <p14:tracePt t="19825" x="2330450" y="3638550"/>
          <p14:tracePt t="19849" x="2330450" y="3644900"/>
          <p14:tracePt t="20158" x="2330450" y="3651250"/>
          <p14:tracePt t="20218" x="2324100" y="3651250"/>
          <p14:tracePt t="20225" x="2324100" y="3657600"/>
          <p14:tracePt t="20249" x="2317750" y="3663950"/>
          <p14:tracePt t="20257" x="2317750" y="3670300"/>
          <p14:tracePt t="20266" x="2317750" y="3676650"/>
          <p14:tracePt t="20283" x="2317750" y="3689350"/>
          <p14:tracePt t="20300" x="2311400" y="3708400"/>
          <p14:tracePt t="20316" x="2305050" y="3727450"/>
          <p14:tracePt t="20333" x="2298700" y="3746500"/>
          <p14:tracePt t="20350" x="2298700" y="3771900"/>
          <p14:tracePt t="20366" x="2298700" y="3797300"/>
          <p14:tracePt t="20383" x="2298700" y="3829050"/>
          <p14:tracePt t="20400" x="2305050" y="3848100"/>
          <p14:tracePt t="20416" x="2305050" y="3873500"/>
          <p14:tracePt t="20433" x="2305050" y="3898900"/>
          <p14:tracePt t="20450" x="2305050" y="3917950"/>
          <p14:tracePt t="20466" x="2311400" y="3956050"/>
          <p14:tracePt t="20483" x="2317750" y="3987800"/>
          <p14:tracePt t="20500" x="2330450" y="4032250"/>
          <p14:tracePt t="20517" x="2343150" y="4076700"/>
          <p14:tracePt t="20533" x="2355850" y="4114800"/>
          <p14:tracePt t="20550" x="2355850" y="4127500"/>
          <p14:tracePt t="20567" x="2355850" y="4133850"/>
          <p14:tracePt t="20583" x="2355850" y="4146550"/>
          <p14:tracePt t="20600" x="2355850" y="4152900"/>
          <p14:tracePt t="20617" x="2362200" y="4159250"/>
          <p14:tracePt t="20633" x="2362200" y="4171950"/>
          <p14:tracePt t="20679" x="2362200" y="4178300"/>
          <p14:tracePt t="20727" x="2362200" y="4184650"/>
          <p14:tracePt t="20741" x="2368550" y="4184650"/>
          <p14:tracePt t="20750" x="2368550" y="4191000"/>
          <p14:tracePt t="20858" x="2368550" y="4197350"/>
          <p14:tracePt t="20881" x="2374900" y="4203700"/>
          <p14:tracePt t="20889" x="2381250" y="4210050"/>
          <p14:tracePt t="20903" x="2387600" y="4216400"/>
          <p14:tracePt t="21020" x="2387600" y="4222750"/>
          <p14:tracePt t="21036" x="2393950" y="4222750"/>
          <p14:tracePt t="21043" x="2393950" y="4229100"/>
          <p14:tracePt t="21082" x="2400300" y="4229100"/>
          <p14:tracePt t="21098" x="2400300" y="4235450"/>
          <p14:tracePt t="21103" x="2400300" y="4241800"/>
          <p14:tracePt t="21116" x="2400300" y="4248150"/>
          <p14:tracePt t="21133" x="2406650" y="4248150"/>
          <p14:tracePt t="21150" x="2413000" y="4260850"/>
          <p14:tracePt t="21183" x="2413000" y="4267200"/>
          <p14:tracePt t="21244" x="2413000" y="4273550"/>
          <p14:tracePt t="21266" x="2413000" y="4279900"/>
          <p14:tracePt t="21306" x="2413000" y="4286250"/>
          <p14:tracePt t="21320" x="2413000" y="4292600"/>
          <p14:tracePt t="21328" x="2413000" y="4298950"/>
          <p14:tracePt t="21344" x="2419350" y="4298950"/>
          <p14:tracePt t="21353" x="2419350" y="4305300"/>
          <p14:tracePt t="21367" x="2419350" y="4311650"/>
          <p14:tracePt t="21383" x="2419350" y="4318000"/>
          <p14:tracePt t="21400" x="2419350" y="4324350"/>
          <p14:tracePt t="21417" x="2419350" y="4330700"/>
          <p14:tracePt t="21433" x="2425700" y="4330700"/>
          <p14:tracePt t="21450" x="2425700" y="4343400"/>
          <p14:tracePt t="21467" x="2425700" y="4349750"/>
          <p14:tracePt t="21483" x="2425700" y="4362450"/>
          <p14:tracePt t="21500" x="2432050" y="4368800"/>
          <p14:tracePt t="21533" x="2438400" y="4375150"/>
          <p14:tracePt t="21550" x="2438400" y="4381500"/>
          <p14:tracePt t="21573" x="2438400" y="4387850"/>
          <p14:tracePt t="21583" x="2438400" y="4394200"/>
          <p14:tracePt t="21600" x="2438400" y="4400550"/>
          <p14:tracePt t="21617" x="2438400" y="4413250"/>
          <p14:tracePt t="21633" x="2444750" y="4419600"/>
          <p14:tracePt t="21650" x="2444750" y="4425950"/>
          <p14:tracePt t="21667" x="2444750" y="4432300"/>
          <p14:tracePt t="21690" x="2451100" y="4438650"/>
          <p14:tracePt t="21713" x="2451100" y="4445000"/>
          <p14:tracePt t="21760" x="2451100" y="4451350"/>
          <p14:tracePt t="21860" x="2451100" y="4457700"/>
          <p14:tracePt t="22022" x="2451100" y="4464050"/>
          <p14:tracePt t="22044" x="2451100" y="4470400"/>
          <p14:tracePt t="22068" x="2451100" y="4476750"/>
          <p14:tracePt t="28615" x="2451100" y="4489450"/>
          <p14:tracePt t="28623" x="2444750" y="4508500"/>
          <p14:tracePt t="28634" x="2444750" y="4527550"/>
          <p14:tracePt t="28651" x="2438400" y="4552950"/>
          <p14:tracePt t="28668" x="2432050" y="4578350"/>
          <p14:tracePt t="28693" x="2432050" y="4584700"/>
          <p14:tracePt t="28709" x="2432050" y="4591050"/>
          <p14:tracePt t="28863" x="2432050" y="4597400"/>
          <p14:tracePt t="28871" x="2432050" y="4603750"/>
          <p14:tracePt t="28877" x="2432050" y="4610100"/>
          <p14:tracePt t="28886" x="2432050" y="4616450"/>
          <p14:tracePt t="28900" x="2432050" y="4641850"/>
          <p14:tracePt t="28917" x="2432050" y="4654550"/>
          <p14:tracePt t="28934" x="2432050" y="4667250"/>
          <p14:tracePt t="28951" x="2432050" y="4692650"/>
          <p14:tracePt t="28967" x="2432050" y="4711700"/>
          <p14:tracePt t="28984" x="2425700" y="4749800"/>
          <p14:tracePt t="29001" x="2419350" y="4768850"/>
          <p14:tracePt t="29017" x="2419350" y="4800600"/>
          <p14:tracePt t="29034" x="2419350" y="4826000"/>
          <p14:tracePt t="29051" x="2419350" y="4845050"/>
          <p14:tracePt t="29068" x="2419350" y="4876800"/>
          <p14:tracePt t="29084" x="2413000" y="4895850"/>
          <p14:tracePt t="29100" x="2413000" y="4908550"/>
          <p14:tracePt t="29117" x="2413000" y="4927600"/>
          <p14:tracePt t="29134" x="2413000" y="4959350"/>
          <p14:tracePt t="29151" x="2413000" y="4984750"/>
          <p14:tracePt t="29167" x="2413000" y="5022850"/>
          <p14:tracePt t="29171" x="2413000" y="5029200"/>
          <p14:tracePt t="29184" x="2419350" y="5054600"/>
          <p14:tracePt t="29201" x="2419350" y="5067300"/>
          <p14:tracePt t="29217" x="2419350" y="5073650"/>
          <p14:tracePt t="29233" x="2419350" y="5092700"/>
          <p14:tracePt t="29251" x="2419350" y="5105400"/>
          <p14:tracePt t="29268" x="2419350" y="5124450"/>
          <p14:tracePt t="29284" x="2419350" y="5137150"/>
          <p14:tracePt t="29301" x="2419350" y="5149850"/>
          <p14:tracePt t="29317" x="2425700" y="5156200"/>
          <p14:tracePt t="29363" x="2425700" y="5162550"/>
          <p14:tracePt t="29386" x="2425700" y="5168900"/>
          <p14:tracePt t="29439" x="2425700" y="5175250"/>
          <p14:tracePt t="30131" x="2425700" y="5181600"/>
          <p14:tracePt t="30140" x="2425700" y="5187950"/>
          <p14:tracePt t="30163" x="2425700" y="5194300"/>
          <p14:tracePt t="30177" x="2425700" y="5200650"/>
          <p14:tracePt t="30210" x="2425700" y="5207000"/>
          <p14:tracePt t="30218" x="2419350" y="5207000"/>
          <p14:tracePt t="30223" x="2419350" y="5213350"/>
          <p14:tracePt t="30233" x="2419350" y="5219700"/>
          <p14:tracePt t="30264" x="2419350" y="5226050"/>
          <p14:tracePt t="30271" x="2419350" y="5232400"/>
          <p14:tracePt t="30285" x="2419350" y="5238750"/>
          <p14:tracePt t="30302" x="2419350" y="5245100"/>
          <p14:tracePt t="30317" x="2413000" y="5251450"/>
          <p14:tracePt t="30334" x="2413000" y="5257800"/>
          <p14:tracePt t="30351" x="2413000" y="5270500"/>
          <p14:tracePt t="30412" x="2413000" y="5276850"/>
          <p14:tracePt t="30433" x="2413000" y="5283200"/>
          <p14:tracePt t="30441" x="2413000" y="5289550"/>
          <p14:tracePt t="30465" x="2413000" y="5295900"/>
          <p14:tracePt t="30481" x="2413000" y="5302250"/>
          <p14:tracePt t="30557" x="2413000" y="5308600"/>
          <p14:tracePt t="30610" x="2413000" y="5314950"/>
          <p14:tracePt t="30640" x="2413000" y="5321300"/>
          <p14:tracePt t="30727" x="2413000" y="5327650"/>
          <p14:tracePt t="30757" x="2413000" y="5334000"/>
          <p14:tracePt t="30865" x="2413000" y="5340350"/>
          <p14:tracePt t="31830" x="2413000" y="5346700"/>
          <p14:tracePt t="31837" x="2419350" y="5359400"/>
          <p14:tracePt t="31843" x="2425700" y="5372100"/>
          <p14:tracePt t="31852" x="2425700" y="5378450"/>
          <p14:tracePt t="31868" x="2438400" y="5391150"/>
          <p14:tracePt t="31884" x="2438400" y="5397500"/>
          <p14:tracePt t="31917" x="2444750" y="5403850"/>
          <p14:tracePt t="35126" x="2444750" y="5410200"/>
          <p14:tracePt t="35134" x="2444750" y="5416550"/>
          <p14:tracePt t="35142" x="2438400" y="5416550"/>
          <p14:tracePt t="37347" x="2432050" y="5416550"/>
          <p14:tracePt t="37368" x="2425700" y="5416550"/>
          <p14:tracePt t="37717" x="2425700" y="5422900"/>
          <p14:tracePt t="37725" x="2425700" y="5429250"/>
          <p14:tracePt t="37735" x="2438400" y="5435600"/>
          <p14:tracePt t="37751" x="2451100" y="5454650"/>
          <p14:tracePt t="37768" x="2476500" y="5461000"/>
          <p14:tracePt t="37784" x="2514600" y="5480050"/>
          <p14:tracePt t="37802" x="2546350" y="5492750"/>
          <p14:tracePt t="37818" x="2565400" y="5505450"/>
          <p14:tracePt t="37835" x="2597150" y="5524500"/>
          <p14:tracePt t="37852" x="2628900" y="5537200"/>
          <p14:tracePt t="37868" x="2679700" y="5549900"/>
          <p14:tracePt t="37885" x="2749550" y="5568950"/>
          <p14:tracePt t="37901" x="2787650" y="5581650"/>
          <p14:tracePt t="37918" x="2819400" y="5588000"/>
          <p14:tracePt t="37934" x="2851150" y="5600700"/>
          <p14:tracePt t="37951" x="2876550" y="5607050"/>
          <p14:tracePt t="37968" x="2914650" y="5613400"/>
          <p14:tracePt t="37984" x="2971800" y="5626100"/>
          <p14:tracePt t="38001" x="3022600" y="5632450"/>
          <p14:tracePt t="38018" x="3073400" y="5638800"/>
          <p14:tracePt t="38034" x="3117850" y="5638800"/>
          <p14:tracePt t="38051" x="3155950" y="5638800"/>
          <p14:tracePt t="38068" x="3168650" y="5638800"/>
          <p14:tracePt t="38085" x="3187700" y="5638800"/>
          <p14:tracePt t="38101" x="3200400" y="5638800"/>
          <p14:tracePt t="38118" x="3213100" y="5638800"/>
          <p14:tracePt t="38135" x="3232150" y="5638800"/>
          <p14:tracePt t="38151" x="3270250" y="5638800"/>
          <p14:tracePt t="38168" x="3302000" y="5638800"/>
          <p14:tracePt t="38171" x="3321050" y="5638800"/>
          <p14:tracePt t="38185" x="3371850" y="5638800"/>
          <p14:tracePt t="38201" x="3409950" y="5638800"/>
          <p14:tracePt t="38218" x="3448050" y="5638800"/>
          <p14:tracePt t="38235" x="3492500" y="5638800"/>
          <p14:tracePt t="38252" x="3536950" y="5638800"/>
          <p14:tracePt t="38268" x="3594100" y="5638800"/>
          <p14:tracePt t="38285" x="3663950" y="5626100"/>
          <p14:tracePt t="38302" x="3708400" y="5600700"/>
          <p14:tracePt t="38318" x="3759200" y="5556250"/>
          <p14:tracePt t="38335" x="3829050" y="5511800"/>
          <p14:tracePt t="38351" x="3892550" y="5461000"/>
          <p14:tracePt t="38368" x="3975100" y="5397500"/>
          <p14:tracePt t="38385" x="4121150" y="5308600"/>
          <p14:tracePt t="38402" x="4216400" y="5232400"/>
          <p14:tracePt t="38418" x="4292600" y="5137150"/>
          <p14:tracePt t="38435" x="4356100" y="4978400"/>
          <p14:tracePt t="38451" x="4406900" y="4787900"/>
          <p14:tracePt t="38468" x="4432300" y="4603750"/>
          <p14:tracePt t="38485" x="4464050" y="4406900"/>
          <p14:tracePt t="38502" x="4489450" y="4324350"/>
          <p14:tracePt t="38518" x="4508500" y="4260850"/>
          <p14:tracePt t="38535" x="4533900" y="4178300"/>
          <p14:tracePt t="38552" x="4546600" y="4108450"/>
          <p14:tracePt t="38568" x="4559300" y="3994150"/>
          <p14:tracePt t="38586" x="4584700" y="3835400"/>
          <p14:tracePt t="38602" x="4591050" y="3746500"/>
          <p14:tracePt t="38618" x="4591050" y="3657600"/>
          <p14:tracePt t="38634" x="4591050" y="3568700"/>
          <p14:tracePt t="38651" x="4584700" y="3479800"/>
          <p14:tracePt t="38668" x="4572000" y="3390900"/>
          <p14:tracePt t="38671" x="4572000" y="3352800"/>
          <p14:tracePt t="38685" x="4559300" y="3295650"/>
          <p14:tracePt t="38701" x="4559300" y="3219450"/>
          <p14:tracePt t="38718" x="4578350" y="3117850"/>
          <p14:tracePt t="38735" x="4584700" y="2997200"/>
          <p14:tracePt t="38751" x="4591050" y="2882900"/>
          <p14:tracePt t="38768" x="4591050" y="2794000"/>
          <p14:tracePt t="38785" x="4591050" y="2698750"/>
          <p14:tracePt t="38801" x="4597400" y="2647950"/>
          <p14:tracePt t="38818" x="4597400" y="2590800"/>
          <p14:tracePt t="38834" x="4597400" y="2514600"/>
          <p14:tracePt t="38851" x="4597400" y="2413000"/>
          <p14:tracePt t="38868" x="4597400" y="2292350"/>
          <p14:tracePt t="38885" x="4597400" y="2171700"/>
          <p14:tracePt t="38901" x="4597400" y="2146300"/>
          <p14:tracePt t="38918" x="4597400" y="2133600"/>
          <p14:tracePt t="38935" x="4597400" y="2120900"/>
          <p14:tracePt t="38951" x="4603750" y="2095500"/>
          <p14:tracePt t="38969" x="4610100" y="2032000"/>
          <p14:tracePt t="38985" x="4616450" y="1962150"/>
          <p14:tracePt t="39002" x="4629150" y="1930400"/>
          <p14:tracePt t="39019" x="4641850" y="1924050"/>
          <p14:tracePt t="39035" x="4641850" y="1917700"/>
          <p14:tracePt t="39052" x="4648200" y="1911350"/>
          <p14:tracePt t="39068" x="4654550" y="1911350"/>
          <p14:tracePt t="39085" x="4654550" y="1905000"/>
          <p14:tracePt t="39102" x="4660900" y="1898650"/>
          <p14:tracePt t="39118" x="4667250" y="1898650"/>
          <p14:tracePt t="39135" x="4679950" y="1898650"/>
          <p14:tracePt t="39152" x="4699000" y="1898650"/>
          <p14:tracePt t="39168" x="4705350" y="1898650"/>
          <p14:tracePt t="39185" x="4711700" y="1898650"/>
          <p14:tracePt t="39204" x="4718050" y="1898650"/>
          <p14:tracePt t="39219" x="4724400" y="1898650"/>
          <p14:tracePt t="39235" x="4737100" y="1898650"/>
          <p14:tracePt t="39335" x="4749800" y="1898650"/>
          <p14:tracePt t="39340" x="4762500" y="1905000"/>
          <p14:tracePt t="39352" x="4781550" y="1917700"/>
          <p14:tracePt t="39368" x="4826000" y="1943100"/>
          <p14:tracePt t="39385" x="4870450" y="1968500"/>
          <p14:tracePt t="39402" x="4876800" y="1981200"/>
          <p14:tracePt t="39435" x="4876800" y="1987550"/>
          <p14:tracePt t="39452" x="4889500" y="1993900"/>
          <p14:tracePt t="39468" x="4902200" y="2012950"/>
          <p14:tracePt t="39485" x="4908550" y="2044700"/>
          <p14:tracePt t="39502" x="4927600" y="2076450"/>
          <p14:tracePt t="39518" x="4933950" y="2082800"/>
          <p14:tracePt t="39535" x="4933950" y="2089150"/>
          <p14:tracePt t="39552" x="4933950" y="2101850"/>
          <p14:tracePt t="39568" x="4933950" y="2114550"/>
          <p14:tracePt t="39585" x="4940300" y="2127250"/>
          <p14:tracePt t="39601" x="4940300" y="2139950"/>
          <p14:tracePt t="39618" x="4940300" y="2146300"/>
          <p14:tracePt t="39889" x="4933950" y="2152650"/>
          <p14:tracePt t="39897" x="4927600" y="2152650"/>
          <p14:tracePt t="39904" x="4921250" y="2159000"/>
          <p14:tracePt t="39918" x="4902200" y="2178050"/>
          <p14:tracePt t="39935" x="4876800" y="2190750"/>
          <p14:tracePt t="39951" x="4864100" y="2203450"/>
          <p14:tracePt t="39968" x="4857750" y="2209800"/>
          <p14:tracePt t="39984" x="4851400" y="2209800"/>
          <p14:tracePt t="40001" x="4845050" y="2209800"/>
          <p14:tracePt t="40034" x="4838700" y="2216150"/>
          <p14:tracePt t="40057" x="4838700" y="2222500"/>
          <p14:tracePt t="40068" x="4832350" y="2222500"/>
          <p14:tracePt t="40084" x="4826000" y="2228850"/>
          <p14:tracePt t="40101" x="4819650" y="2235200"/>
          <p14:tracePt t="40118" x="4806950" y="2241550"/>
          <p14:tracePt t="40135" x="4800600" y="2241550"/>
          <p14:tracePt t="46192" x="4800600" y="2247900"/>
          <p14:tracePt t="46197" x="4794250" y="2260600"/>
          <p14:tracePt t="46206" x="4787900" y="2279650"/>
          <p14:tracePt t="46222" x="4781550" y="2292350"/>
          <p14:tracePt t="46235" x="4781550" y="2298700"/>
          <p14:tracePt t="46252" x="4775200" y="2317750"/>
          <p14:tracePt t="46269" x="4768850" y="2324100"/>
          <p14:tracePt t="46286" x="4768850" y="2336800"/>
          <p14:tracePt t="46319" x="4762500" y="2343150"/>
          <p14:tracePt t="46335" x="4762500" y="2355850"/>
          <p14:tracePt t="46352" x="4762500" y="2374900"/>
          <p14:tracePt t="46368" x="4756150" y="2387600"/>
          <p14:tracePt t="46385" x="4749800" y="2400300"/>
          <p14:tracePt t="46402" x="4743450" y="2413000"/>
          <p14:tracePt t="46418" x="4743450" y="2425700"/>
          <p14:tracePt t="46435" x="4743450" y="2432050"/>
          <p14:tracePt t="46452" x="4737100" y="2457450"/>
          <p14:tracePt t="46468" x="4737100" y="2470150"/>
          <p14:tracePt t="46485" x="4730750" y="2482850"/>
          <p14:tracePt t="46502" x="4724400" y="2501900"/>
          <p14:tracePt t="46519" x="4724400" y="2520950"/>
          <p14:tracePt t="46535" x="4718050" y="2540000"/>
          <p14:tracePt t="46552" x="4718050" y="2559050"/>
          <p14:tracePt t="46569" x="4711700" y="2578100"/>
          <p14:tracePt t="46585" x="4711700" y="2603500"/>
          <p14:tracePt t="46602" x="4711700" y="2628900"/>
          <p14:tracePt t="46619" x="4711700" y="2641600"/>
          <p14:tracePt t="46635" x="4711700" y="2673350"/>
          <p14:tracePt t="46652" x="4711700" y="2698750"/>
          <p14:tracePt t="46668" x="4711700" y="2711450"/>
          <p14:tracePt t="46685" x="4711700" y="2724150"/>
          <p14:tracePt t="46702" x="4711700" y="2743200"/>
          <p14:tracePt t="46718" x="4711700" y="2749550"/>
          <p14:tracePt t="46735" x="4711700" y="2762250"/>
          <p14:tracePt t="46752" x="4711700" y="2787650"/>
          <p14:tracePt t="46768" x="4711700" y="2819400"/>
          <p14:tracePt t="46785" x="4718050" y="2844800"/>
          <p14:tracePt t="46802" x="4718050" y="2863850"/>
          <p14:tracePt t="46818" x="4724400" y="2889250"/>
          <p14:tracePt t="46835" x="4724400" y="2908300"/>
          <p14:tracePt t="46852" x="4730750" y="2927350"/>
          <p14:tracePt t="46869" x="4730750" y="2940050"/>
          <p14:tracePt t="46885" x="4737100" y="2946400"/>
          <p14:tracePt t="46902" x="4737100" y="2959100"/>
          <p14:tracePt t="46918" x="4737100" y="2965450"/>
          <p14:tracePt t="46935" x="4737100" y="2971800"/>
          <p14:tracePt t="46952" x="4737100" y="2978150"/>
          <p14:tracePt t="46968" x="4737100" y="2990850"/>
          <p14:tracePt t="46985" x="4737100" y="2997200"/>
          <p14:tracePt t="47002" x="4743450" y="3009900"/>
          <p14:tracePt t="47018" x="4749800" y="3028950"/>
          <p14:tracePt t="47035" x="4756150" y="3041650"/>
          <p14:tracePt t="47052" x="4756150" y="3048000"/>
          <p14:tracePt t="47069" x="4756150" y="3054350"/>
          <p14:tracePt t="53768" x="4756150" y="3079750"/>
          <p14:tracePt t="53776" x="4756150" y="3105150"/>
          <p14:tracePt t="53786" x="4756150" y="3136900"/>
          <p14:tracePt t="53803" x="4756150" y="3181350"/>
          <p14:tracePt t="53820" x="4756150" y="3206750"/>
          <p14:tracePt t="53837" x="4749800" y="3225800"/>
          <p14:tracePt t="53853" x="4749800" y="3244850"/>
          <p14:tracePt t="53870" x="4743450" y="3257550"/>
          <p14:tracePt t="53886" x="4737100" y="3270250"/>
          <p14:tracePt t="53903" x="4737100" y="3289300"/>
          <p14:tracePt t="53920" x="4737100" y="3302000"/>
          <p14:tracePt t="53936" x="4737100" y="3308350"/>
          <p14:tracePt t="53953" x="4737100" y="3327400"/>
          <p14:tracePt t="53970" x="4737100" y="3333750"/>
          <p14:tracePt t="53986" x="4737100" y="3340100"/>
          <p14:tracePt t="54003" x="4730750" y="3359150"/>
          <p14:tracePt t="54020" x="4730750" y="3365500"/>
          <p14:tracePt t="54036" x="4730750" y="3390900"/>
          <p14:tracePt t="54053" x="4730750" y="3429000"/>
          <p14:tracePt t="54070" x="4743450" y="3460750"/>
          <p14:tracePt t="54086" x="4749800" y="3492500"/>
          <p14:tracePt t="54103" x="4756150" y="3517900"/>
          <p14:tracePt t="54120" x="4762500" y="3562350"/>
          <p14:tracePt t="54137" x="4768850" y="3606800"/>
          <p14:tracePt t="54154" x="4787900" y="3670300"/>
          <p14:tracePt t="54170" x="4794250" y="3708400"/>
          <p14:tracePt t="54187" x="4800600" y="3727450"/>
          <p14:tracePt t="54203" x="4800600" y="3752850"/>
          <p14:tracePt t="54219" x="4800600" y="3778250"/>
          <p14:tracePt t="54236" x="4800600" y="3810000"/>
          <p14:tracePt t="54252" x="4800600" y="3848100"/>
          <p14:tracePt t="54269" x="4800600" y="3898900"/>
          <p14:tracePt t="54286" x="4800600" y="3930650"/>
          <p14:tracePt t="54303" x="4800600" y="3956050"/>
          <p14:tracePt t="54320" x="4800600" y="3975100"/>
          <p14:tracePt t="54336" x="4800600" y="3994150"/>
          <p14:tracePt t="54354" x="4800600" y="4013200"/>
          <p14:tracePt t="54370" x="4800600" y="4038600"/>
          <p14:tracePt t="54386" x="4800600" y="4051300"/>
          <p14:tracePt t="54403" x="4800600" y="4070350"/>
          <p14:tracePt t="54420" x="4800600" y="4089400"/>
          <p14:tracePt t="54436" x="4800600" y="4102100"/>
          <p14:tracePt t="54454" x="4800600" y="4127500"/>
          <p14:tracePt t="54470" x="4800600" y="4133850"/>
          <p14:tracePt t="54486" x="4800600" y="4146550"/>
          <p14:tracePt t="54503" x="4794250" y="4152900"/>
          <p14:tracePt t="54536" x="4794250" y="4159250"/>
          <p14:tracePt t="54609" x="4794250" y="4165600"/>
          <p14:tracePt t="64511" x="4794250" y="4171950"/>
          <p14:tracePt t="64527" x="4794250" y="4178300"/>
          <p14:tracePt t="64543" x="4794250" y="4184650"/>
          <p14:tracePt t="64635" x="4794250" y="4191000"/>
          <p14:tracePt t="64643" x="4794250" y="4197350"/>
          <p14:tracePt t="64659" x="4794250" y="4203700"/>
          <p14:tracePt t="64671" x="4794250" y="4216400"/>
          <p14:tracePt t="64687" x="4794250" y="4229100"/>
          <p14:tracePt t="64704" x="4787900" y="4241800"/>
          <p14:tracePt t="64720" x="4787900" y="4254500"/>
          <p14:tracePt t="64737" x="4781550" y="4254500"/>
          <p14:tracePt t="64753" x="4781550" y="4267200"/>
          <p14:tracePt t="64770" x="4781550" y="4279900"/>
          <p14:tracePt t="64787" x="4775200" y="4311650"/>
          <p14:tracePt t="64804" x="4775200" y="4324350"/>
          <p14:tracePt t="64821" x="4775200" y="4349750"/>
          <p14:tracePt t="64837" x="4775200" y="4362450"/>
          <p14:tracePt t="64854" x="4775200" y="4375150"/>
          <p14:tracePt t="64871" x="4775200" y="4387850"/>
          <p14:tracePt t="64888" x="4775200" y="4394200"/>
          <p14:tracePt t="64904" x="4768850" y="4413250"/>
          <p14:tracePt t="64921" x="4768850" y="4445000"/>
          <p14:tracePt t="64937" x="4768850" y="4470400"/>
          <p14:tracePt t="64954" x="4768850" y="4502150"/>
          <p14:tracePt t="64971" x="4768850" y="4521200"/>
          <p14:tracePt t="64987" x="4768850" y="4533900"/>
          <p14:tracePt t="65004" x="4762500" y="4546600"/>
          <p14:tracePt t="65021" x="4762500" y="4559300"/>
          <p14:tracePt t="65038" x="4762500" y="4572000"/>
          <p14:tracePt t="65054" x="4762500" y="4591050"/>
          <p14:tracePt t="65071" x="4756150" y="4616450"/>
          <p14:tracePt t="65088" x="4749800" y="4641850"/>
          <p14:tracePt t="65104" x="4749800" y="4648200"/>
          <p14:tracePt t="65121" x="4749800" y="4654550"/>
          <p14:tracePt t="65138" x="4743450" y="4654550"/>
          <p14:tracePt t="65154" x="4743450" y="4660900"/>
          <p14:tracePt t="65171" x="4743450" y="4667250"/>
          <p14:tracePt t="65174" x="4743450" y="4679950"/>
          <p14:tracePt t="65188" x="4743450" y="4699000"/>
          <p14:tracePt t="65204" x="4743450" y="4711700"/>
          <p14:tracePt t="65221" x="4743450" y="4749800"/>
          <p14:tracePt t="65237" x="4743450" y="4762500"/>
          <p14:tracePt t="65254" x="4743450" y="4768850"/>
          <p14:tracePt t="65271" x="4743450" y="4781550"/>
          <p14:tracePt t="65288" x="4743450" y="4794250"/>
          <p14:tracePt t="65304" x="4743450" y="4813300"/>
          <p14:tracePt t="65321" x="4743450" y="4851400"/>
          <p14:tracePt t="65338" x="4743450" y="4883150"/>
          <p14:tracePt t="65354" x="4743450" y="4927600"/>
          <p14:tracePt t="65371" x="4743450" y="4946650"/>
          <p14:tracePt t="65387" x="4743450" y="4959350"/>
          <p14:tracePt t="65404" x="4743450" y="4972050"/>
          <p14:tracePt t="65421" x="4743450" y="4978400"/>
          <p14:tracePt t="65437" x="4743450" y="4991100"/>
          <p14:tracePt t="65454" x="4743450" y="5010150"/>
          <p14:tracePt t="65471" x="4743450" y="5029200"/>
          <p14:tracePt t="65487" x="4743450" y="5041900"/>
          <p14:tracePt t="65504" x="4743450" y="5060950"/>
          <p14:tracePt t="65538" x="4743450" y="5067300"/>
          <p14:tracePt t="65554" x="4743450" y="5073650"/>
          <p14:tracePt t="65574" x="4743450" y="5080000"/>
          <p14:tracePt t="65604" x="4743450" y="5086350"/>
          <p14:tracePt t="65619" x="4743450" y="5092700"/>
          <p14:tracePt t="65635" x="4743450" y="5099050"/>
          <p14:tracePt t="65643" x="4743450" y="5105400"/>
          <p14:tracePt t="65653" x="4743450" y="5111750"/>
          <p14:tracePt t="65675" x="4743450" y="5118100"/>
          <p14:tracePt t="65691" x="4737100" y="5118100"/>
          <p14:tracePt t="65704" x="4737100" y="5124450"/>
          <p14:tracePt t="65720" x="4737100" y="5130800"/>
          <p14:tracePt t="65737" x="4737100" y="5137150"/>
          <p14:tracePt t="65754" x="4737100" y="5143500"/>
          <p14:tracePt t="65770" x="4730750" y="5143500"/>
          <p14:tracePt t="65789" x="4730750" y="5149850"/>
          <p14:tracePt t="65845" x="4730750" y="5156200"/>
          <p14:tracePt t="65853" x="4730750" y="5162550"/>
          <p14:tracePt t="65867" x="4730750" y="5168900"/>
          <p14:tracePt t="65883" x="4724400" y="5181600"/>
          <p14:tracePt t="65907" x="4724400" y="5187950"/>
          <p14:tracePt t="65913" x="4724400" y="5194300"/>
          <p14:tracePt t="65921" x="4724400" y="5200650"/>
          <p14:tracePt t="65959" x="4724400" y="5207000"/>
          <p14:tracePt t="65983" x="4724400" y="5213350"/>
          <p14:tracePt t="65999" x="4724400" y="5219700"/>
          <p14:tracePt t="66007" x="4724400" y="5226050"/>
          <p14:tracePt t="66013" x="4724400" y="5232400"/>
          <p14:tracePt t="66029" x="4724400" y="5238750"/>
          <p14:tracePt t="66038" x="4718050" y="5238750"/>
          <p14:tracePt t="66054" x="4718050" y="5251450"/>
          <p14:tracePt t="66088" x="4718050" y="5264150"/>
          <p14:tracePt t="66104" x="4718050" y="5270500"/>
          <p14:tracePt t="66131" x="4718050" y="5276850"/>
          <p14:tracePt t="66157" x="4718050" y="5283200"/>
          <p14:tracePt t="66228" x="4718050" y="5289550"/>
          <p14:tracePt t="66294" x="4718050" y="5295900"/>
          <p14:tracePt t="66306" x="4718050" y="5302250"/>
          <p14:tracePt t="66313" x="4718050" y="5308600"/>
          <p14:tracePt t="66322" x="4718050" y="5314950"/>
          <p14:tracePt t="66337" x="4718050" y="5321300"/>
          <p14:tracePt t="66485" x="4718050" y="5327650"/>
          <p14:tracePt t="78014" x="4730750" y="5353050"/>
          <p14:tracePt t="78022" x="4743450" y="5372100"/>
          <p14:tracePt t="78031" x="4756150" y="5384800"/>
          <p14:tracePt t="78039" x="4768850" y="5403850"/>
          <p14:tracePt t="78055" x="4794250" y="5435600"/>
          <p14:tracePt t="78072" x="4800600" y="5441950"/>
          <p14:tracePt t="78089" x="4806950" y="5441950"/>
          <p14:tracePt t="78161" x="4813300" y="5441950"/>
          <p14:tracePt t="78169" x="4813300" y="5448300"/>
          <p14:tracePt t="78177" x="4832350" y="5448300"/>
          <p14:tracePt t="78189" x="4845050" y="5461000"/>
          <p14:tracePt t="78206" x="4889500" y="5473700"/>
          <p14:tracePt t="78222" x="4933950" y="5492750"/>
          <p14:tracePt t="78239" x="4991100" y="5505450"/>
          <p14:tracePt t="78255" x="5073650" y="5518150"/>
          <p14:tracePt t="78272" x="5143500" y="5530850"/>
          <p14:tracePt t="78289" x="5219700" y="5549900"/>
          <p14:tracePt t="78306" x="5346700" y="5549900"/>
          <p14:tracePt t="78322" x="5454650" y="5556250"/>
          <p14:tracePt t="78339" x="5556250" y="5556250"/>
          <p14:tracePt t="78356" x="5645150" y="5543550"/>
          <p14:tracePt t="78372" x="5734050" y="5530850"/>
          <p14:tracePt t="78389" x="5822950" y="5524500"/>
          <p14:tracePt t="78406" x="5949950" y="5492750"/>
          <p14:tracePt t="78422" x="6026150" y="5467350"/>
          <p14:tracePt t="78439" x="6083300" y="5429250"/>
          <p14:tracePt t="78455" x="6121400" y="5391150"/>
          <p14:tracePt t="78472" x="6146800" y="5340350"/>
          <p14:tracePt t="78488" x="6165850" y="5276850"/>
          <p14:tracePt t="78506" x="6203950" y="5187950"/>
          <p14:tracePt t="78522" x="6229350" y="5124450"/>
          <p14:tracePt t="78539" x="6273800" y="5048250"/>
          <p14:tracePt t="78556" x="6343650" y="4953000"/>
          <p14:tracePt t="78572" x="6407150" y="4851400"/>
          <p14:tracePt t="78589" x="6470650" y="4775200"/>
          <p14:tracePt t="78606" x="6553200" y="4660900"/>
          <p14:tracePt t="78622" x="6623050" y="4572000"/>
          <p14:tracePt t="78639" x="6692900" y="4470400"/>
          <p14:tracePt t="78655" x="6743700" y="4337050"/>
          <p14:tracePt t="78672" x="6769100" y="4203700"/>
          <p14:tracePt t="78688" x="6794500" y="4057650"/>
          <p14:tracePt t="78705" x="6800850" y="3917950"/>
          <p14:tracePt t="78722" x="6826250" y="3778250"/>
          <p14:tracePt t="78739" x="6851650" y="3708400"/>
          <p14:tracePt t="78755" x="6883400" y="3632200"/>
          <p14:tracePt t="78772" x="6915150" y="3530600"/>
          <p14:tracePt t="78789" x="6940550" y="3397250"/>
          <p14:tracePt t="78806" x="6940550" y="3175000"/>
          <p14:tracePt t="78822" x="6940550" y="3028950"/>
          <p14:tracePt t="78839" x="6940550" y="2914650"/>
          <p14:tracePt t="78855" x="6965950" y="2825750"/>
          <p14:tracePt t="78872" x="6978650" y="2743200"/>
          <p14:tracePt t="78889" x="7004050" y="2654300"/>
          <p14:tracePt t="78906" x="7029450" y="2514600"/>
          <p14:tracePt t="78922" x="7035800" y="2432050"/>
          <p14:tracePt t="78938" x="7054850" y="2362200"/>
          <p14:tracePt t="78955" x="7073900" y="2298700"/>
          <p14:tracePt t="78971" x="7112000" y="2209800"/>
          <p14:tracePt t="78988" x="7143750" y="2101850"/>
          <p14:tracePt t="79005" x="7156450" y="2000250"/>
          <p14:tracePt t="79022" x="7169150" y="1905000"/>
          <p14:tracePt t="79038" x="7175500" y="1885950"/>
          <p14:tracePt t="79055" x="7181850" y="1879600"/>
          <p14:tracePt t="79072" x="7194550" y="1866900"/>
          <p14:tracePt t="79089" x="7207250" y="1854200"/>
          <p14:tracePt t="79105" x="7226300" y="1841500"/>
          <p14:tracePt t="79122" x="7245350" y="1828800"/>
          <p14:tracePt t="79409" x="7245350" y="1841500"/>
          <p14:tracePt t="79417" x="7245350" y="1866900"/>
          <p14:tracePt t="79425" x="7245350" y="1898650"/>
          <p14:tracePt t="79439" x="7245350" y="1955800"/>
          <p14:tracePt t="79455" x="7251700" y="1987550"/>
          <p14:tracePt t="79472" x="7251700" y="2012950"/>
          <p14:tracePt t="79489" x="7251700" y="2019300"/>
          <p14:tracePt t="79505" x="7251700" y="2025650"/>
          <p14:tracePt t="79522" x="7251700" y="2032000"/>
          <p14:tracePt t="79539" x="7251700" y="2051050"/>
          <p14:tracePt t="79556" x="7251700" y="2070100"/>
          <p14:tracePt t="79572" x="7251700" y="2082800"/>
          <p14:tracePt t="79589" x="7251700" y="2101850"/>
          <p14:tracePt t="79606" x="7251700" y="2108200"/>
          <p14:tracePt t="79622" x="7251700" y="2114550"/>
          <p14:tracePt t="79639" x="7251700" y="2139950"/>
          <p14:tracePt t="79655" x="7258050" y="2171700"/>
          <p14:tracePt t="79672" x="7258050" y="2184400"/>
          <p14:tracePt t="79688" x="7258050" y="2203450"/>
          <p14:tracePt t="79705" x="7277100" y="2228850"/>
          <p14:tracePt t="79722" x="7289800" y="2247900"/>
          <p14:tracePt t="79739" x="7302500" y="2279650"/>
          <p14:tracePt t="79755" x="7308850" y="2279650"/>
          <p14:tracePt t="82752" x="7308850" y="2286000"/>
          <p14:tracePt t="82760" x="7308850" y="2292350"/>
          <p14:tracePt t="82766" x="7308850" y="2298700"/>
          <p14:tracePt t="82774" x="7302500" y="2311400"/>
          <p14:tracePt t="82788" x="7302500" y="2317750"/>
          <p14:tracePt t="82805" x="7302500" y="2330450"/>
          <p14:tracePt t="82822" x="7289800" y="2343150"/>
          <p14:tracePt t="82839" x="7289800" y="2349500"/>
          <p14:tracePt t="82855" x="7283450" y="2355850"/>
          <p14:tracePt t="82872" x="7277100" y="2374900"/>
          <p14:tracePt t="82889" x="7270750" y="2387600"/>
          <p14:tracePt t="82905" x="7264400" y="2400300"/>
          <p14:tracePt t="82922" x="7251700" y="2425700"/>
          <p14:tracePt t="82938" x="7245350" y="2444750"/>
          <p14:tracePt t="82956" x="7239000" y="2463800"/>
          <p14:tracePt t="82972" x="7232650" y="2482850"/>
          <p14:tracePt t="82989" x="7226300" y="2508250"/>
          <p14:tracePt t="83006" x="7219950" y="2527300"/>
          <p14:tracePt t="83022" x="7207250" y="2540000"/>
          <p14:tracePt t="83039" x="7207250" y="2552700"/>
          <p14:tracePt t="83055" x="7200900" y="2565400"/>
          <p14:tracePt t="83073" x="7194550" y="2584450"/>
          <p14:tracePt t="83089" x="7194550" y="2603500"/>
          <p14:tracePt t="83106" x="7188200" y="2616200"/>
          <p14:tracePt t="83123" x="7188200" y="2622550"/>
          <p14:tracePt t="83139" x="7188200" y="2628900"/>
          <p14:tracePt t="83156" x="7188200" y="2635250"/>
          <p14:tracePt t="83173" x="7188200" y="2647950"/>
          <p14:tracePt t="83189" x="7188200" y="2654300"/>
          <p14:tracePt t="83206" x="7188200" y="2660650"/>
          <p14:tracePt t="83223" x="7188200" y="2673350"/>
          <p14:tracePt t="83239" x="7188200" y="2679700"/>
          <p14:tracePt t="83272" x="7188200" y="2686050"/>
          <p14:tracePt t="83289" x="7188200" y="2692400"/>
          <p14:tracePt t="83306" x="7188200" y="2698750"/>
          <p14:tracePt t="83322" x="7188200" y="2711450"/>
          <p14:tracePt t="83356" x="7188200" y="2717800"/>
          <p14:tracePt t="83391" x="7188200" y="2724150"/>
          <p14:tracePt t="83408" x="7188200" y="2730500"/>
          <p14:tracePt t="83424" x="7188200" y="2736850"/>
          <p14:tracePt t="83430" x="7188200" y="2743200"/>
          <p14:tracePt t="83439" x="7188200" y="2749550"/>
          <p14:tracePt t="83456" x="7188200" y="2755900"/>
          <p14:tracePt t="83472" x="7188200" y="2768600"/>
          <p14:tracePt t="83489" x="7188200" y="2781300"/>
          <p14:tracePt t="83523" x="7188200" y="2794000"/>
          <p14:tracePt t="83539" x="7188200" y="2800350"/>
          <p14:tracePt t="83556" x="7188200" y="2813050"/>
          <p14:tracePt t="83572" x="7188200" y="2825750"/>
          <p14:tracePt t="83589" x="7188200" y="2844800"/>
          <p14:tracePt t="83606" x="7194550" y="2863850"/>
          <p14:tracePt t="83623" x="7200900" y="2876550"/>
          <p14:tracePt t="83639" x="7207250" y="2882900"/>
          <p14:tracePt t="83672" x="7207250" y="2889250"/>
          <p14:tracePt t="83689" x="7213600" y="2901950"/>
          <p14:tracePt t="83706" x="7219950" y="2908300"/>
          <p14:tracePt t="83723" x="7219950" y="2921000"/>
          <p14:tracePt t="83739" x="7226300" y="2927350"/>
          <p14:tracePt t="83756" x="7232650" y="2933700"/>
          <p14:tracePt t="83954" x="7232650" y="2940050"/>
          <p14:tracePt t="83962" x="7232650" y="2946400"/>
          <p14:tracePt t="83973" x="7232650" y="2952750"/>
          <p14:tracePt t="83989" x="7239000" y="2952750"/>
          <p14:tracePt t="93416" x="7239000" y="2959100"/>
          <p14:tracePt t="93425" x="7239000" y="2965450"/>
          <p14:tracePt t="93433" x="7239000" y="2971800"/>
          <p14:tracePt t="93479" x="7239000" y="2978150"/>
          <p14:tracePt t="93585" x="7239000" y="2984500"/>
          <p14:tracePt t="93601" x="7239000" y="2990850"/>
          <p14:tracePt t="93639" x="7239000" y="2997200"/>
          <p14:tracePt t="93646" x="7239000" y="3003550"/>
          <p14:tracePt t="93662" x="7239000" y="3009900"/>
          <p14:tracePt t="93692" x="7239000" y="3022600"/>
          <p14:tracePt t="93702" x="7239000" y="3028950"/>
          <p14:tracePt t="93718" x="7239000" y="3035300"/>
          <p14:tracePt t="93726" x="7239000" y="3041650"/>
          <p14:tracePt t="93740" x="7239000" y="3067050"/>
          <p14:tracePt t="93757" x="7232650" y="3086100"/>
          <p14:tracePt t="93773" x="7226300" y="3105150"/>
          <p14:tracePt t="93790" x="7226300" y="3111500"/>
          <p14:tracePt t="93807" x="7226300" y="3117850"/>
          <p14:tracePt t="93824" x="7226300" y="3124200"/>
          <p14:tracePt t="93840" x="7226300" y="3130550"/>
          <p14:tracePt t="93857" x="7226300" y="3143250"/>
          <p14:tracePt t="93874" x="7226300" y="3155950"/>
          <p14:tracePt t="93890" x="7219950" y="3181350"/>
          <p14:tracePt t="93907" x="7207250" y="3206750"/>
          <p14:tracePt t="93923" x="7207250" y="3219450"/>
          <p14:tracePt t="93941" x="7200900" y="3244850"/>
          <p14:tracePt t="93957" x="7200900" y="3251200"/>
          <p14:tracePt t="93973" x="7194550" y="3263900"/>
          <p14:tracePt t="93990" x="7194550" y="3289300"/>
          <p14:tracePt t="94007" x="7188200" y="3314700"/>
          <p14:tracePt t="94023" x="7175500" y="3346450"/>
          <p14:tracePt t="94040" x="7169150" y="3384550"/>
          <p14:tracePt t="94057" x="7169150" y="3397250"/>
          <p14:tracePt t="94074" x="7169150" y="3403600"/>
          <p14:tracePt t="94090" x="7169150" y="3409950"/>
          <p14:tracePt t="94107" x="7162800" y="3422650"/>
          <p14:tracePt t="94123" x="7156450" y="3441700"/>
          <p14:tracePt t="94141" x="7143750" y="3479800"/>
          <p14:tracePt t="94157" x="7137400" y="3505200"/>
          <p14:tracePt t="94174" x="7131050" y="3511550"/>
          <p14:tracePt t="94280" x="7124700" y="3517900"/>
          <p14:tracePt t="94287" x="7124700" y="3524250"/>
          <p14:tracePt t="94301" x="7124700" y="3530600"/>
          <p14:tracePt t="94395" x="7118350" y="3543300"/>
          <p14:tracePt t="94403" x="7112000" y="3549650"/>
          <p14:tracePt t="94408" x="7112000" y="3556000"/>
          <p14:tracePt t="94423" x="7105650" y="3568700"/>
          <p14:tracePt t="94441" x="7105650" y="3575050"/>
          <p14:tracePt t="94457" x="7105650" y="3587750"/>
          <p14:tracePt t="94473" x="7099300" y="3600450"/>
          <p14:tracePt t="94490" x="7092950" y="3619500"/>
          <p14:tracePt t="94507" x="7086600" y="3651250"/>
          <p14:tracePt t="94523" x="7073900" y="3683000"/>
          <p14:tracePt t="94541" x="7073900" y="3740150"/>
          <p14:tracePt t="94557" x="7073900" y="3771900"/>
          <p14:tracePt t="94573" x="7080250" y="3810000"/>
          <p14:tracePt t="94590" x="7080250" y="3841750"/>
          <p14:tracePt t="94606" x="7080250" y="3886200"/>
          <p14:tracePt t="94623" x="7080250" y="3937000"/>
          <p14:tracePt t="94640" x="7061200" y="4032250"/>
          <p14:tracePt t="94656" x="7054850" y="4108450"/>
          <p14:tracePt t="94673" x="7054850" y="4178300"/>
          <p14:tracePt t="94690" x="7067550" y="4235450"/>
          <p14:tracePt t="94706" x="7073900" y="4279900"/>
          <p14:tracePt t="94723" x="7073900" y="4318000"/>
          <p14:tracePt t="94740" x="7073900" y="4362450"/>
          <p14:tracePt t="94757" x="7073900" y="4387850"/>
          <p14:tracePt t="94774" x="7080250" y="4413250"/>
          <p14:tracePt t="94790" x="7086600" y="4432300"/>
          <p14:tracePt t="94807" x="7086600" y="4438650"/>
          <p14:tracePt t="95290" x="7092950" y="4438650"/>
          <p14:tracePt t="95304" x="7099300" y="4438650"/>
          <p14:tracePt t="95312" x="7099300" y="4445000"/>
          <p14:tracePt t="95382" x="7105650" y="4445000"/>
          <p14:tracePt t="95458" x="7112000" y="4445000"/>
          <p14:tracePt t="106698" x="7112000" y="4464050"/>
          <p14:tracePt t="106706" x="7112000" y="4483100"/>
          <p14:tracePt t="106714" x="7118350" y="4502150"/>
          <p14:tracePt t="106725" x="7124700" y="4521200"/>
          <p14:tracePt t="106741" x="7143750" y="4559300"/>
          <p14:tracePt t="106758" x="7156450" y="4597400"/>
          <p14:tracePt t="106775" x="7169150" y="4641850"/>
          <p14:tracePt t="106791" x="7188200" y="4718050"/>
          <p14:tracePt t="106808" x="7188200" y="4756150"/>
          <p14:tracePt t="106825" x="7188200" y="4775200"/>
          <p14:tracePt t="106842" x="7188200" y="4787900"/>
          <p14:tracePt t="106858" x="7188200" y="4794250"/>
          <p14:tracePt t="106875" x="7194550" y="4800600"/>
          <p14:tracePt t="106892" x="7194550" y="4813300"/>
          <p14:tracePt t="106908" x="7194550" y="4819650"/>
          <p14:tracePt t="106925" x="7194550" y="4838700"/>
          <p14:tracePt t="106942" x="7194550" y="4857750"/>
          <p14:tracePt t="106958" x="7194550" y="4864100"/>
          <p14:tracePt t="106975" x="7200900" y="4870450"/>
          <p14:tracePt t="106991" x="7200900" y="4876800"/>
          <p14:tracePt t="107008" x="7200900" y="4883150"/>
          <p14:tracePt t="107025" x="7200900" y="4902200"/>
          <p14:tracePt t="107041" x="7200900" y="4927600"/>
          <p14:tracePt t="107058" x="7194550" y="4940300"/>
          <p14:tracePt t="107075" x="7194550" y="4953000"/>
          <p14:tracePt t="107091" x="7188200" y="4972050"/>
          <p14:tracePt t="107108" x="7181850" y="4978400"/>
          <p14:tracePt t="107125" x="7181850" y="4991100"/>
          <p14:tracePt t="107142" x="7181850" y="5016500"/>
          <p14:tracePt t="107158" x="7181850" y="5035550"/>
          <p14:tracePt t="107175" x="7188200" y="5060950"/>
          <p14:tracePt t="107178" x="7194550" y="5080000"/>
          <p14:tracePt t="107191" x="7194550" y="5105400"/>
          <p14:tracePt t="107208" x="7200900" y="5118100"/>
          <p14:tracePt t="107225" x="7207250" y="5124450"/>
          <p14:tracePt t="110035" x="7207250" y="5130800"/>
          <p14:tracePt t="110043" x="7207250" y="5149850"/>
          <p14:tracePt t="110051" x="7207250" y="5168900"/>
          <p14:tracePt t="110058" x="7207250" y="5194300"/>
          <p14:tracePt t="110074" x="7207250" y="5232400"/>
          <p14:tracePt t="110091" x="7207250" y="5245100"/>
          <p14:tracePt t="110108" x="7207250" y="5257800"/>
          <p14:tracePt t="110141" x="7207250" y="5264150"/>
          <p14:tracePt t="110158" x="7207250" y="5289550"/>
          <p14:tracePt t="110175" x="7207250" y="5334000"/>
          <p14:tracePt t="110191" x="7213600" y="5372100"/>
          <p14:tracePt t="110208" x="7219950" y="5422900"/>
          <p14:tracePt t="110225" x="7226300" y="5461000"/>
          <p14:tracePt t="110241" x="7226300" y="5486400"/>
          <p14:tracePt t="110258" x="7226300" y="5499100"/>
          <p14:tracePt t="110274" x="7232650" y="5518150"/>
          <p14:tracePt t="110335" x="7232650" y="5524500"/>
          <p14:tracePt t="110351" x="7232650" y="5530850"/>
          <p14:tracePt t="110367" x="7232650" y="5537200"/>
          <p14:tracePt t="110381" x="7232650" y="5543550"/>
          <p14:tracePt t="110389" x="7232650" y="5549900"/>
          <p14:tracePt t="110397" x="7232650" y="5556250"/>
          <p14:tracePt t="110408" x="7226300" y="5562600"/>
          <p14:tracePt t="110424" x="7219950" y="5581650"/>
          <p14:tracePt t="110441" x="7213600" y="5619750"/>
          <p14:tracePt t="110458" x="7200900" y="5651500"/>
          <p14:tracePt t="110474" x="7194550" y="5695950"/>
          <p14:tracePt t="110491" x="7194550" y="5702300"/>
          <p14:tracePt t="110508" x="7194550" y="5708650"/>
          <p14:tracePt t="110525" x="7188200" y="5715000"/>
          <p14:tracePt t="110541" x="7181850" y="5721350"/>
          <p14:tracePt t="110558" x="7175500" y="5734050"/>
          <p14:tracePt t="110575" x="7169150" y="5753100"/>
          <p14:tracePt t="110591" x="7169150" y="5759450"/>
          <p14:tracePt t="110608" x="7162800" y="5765800"/>
          <p14:tracePt t="110625" x="7156450" y="5772150"/>
          <p14:tracePt t="110641" x="7156450" y="5778500"/>
          <p14:tracePt t="110675" x="7143750" y="5791200"/>
          <p14:tracePt t="110691" x="7143750" y="5803900"/>
          <p14:tracePt t="110708" x="7143750" y="5810250"/>
          <p14:tracePt t="110725" x="7143750" y="5816600"/>
          <p14:tracePt t="112939" x="7150100" y="5816600"/>
          <p14:tracePt t="112947" x="7169150" y="5822950"/>
          <p14:tracePt t="112955" x="7194550" y="5829300"/>
          <p14:tracePt t="112961" x="7226300" y="5842000"/>
          <p14:tracePt t="112975" x="7251700" y="5848350"/>
          <p14:tracePt t="112991" x="7308850" y="5848350"/>
          <p14:tracePt t="113008" x="7359650" y="5854700"/>
          <p14:tracePt t="113025" x="7397750" y="5861050"/>
          <p14:tracePt t="113041" x="7404100" y="5867400"/>
          <p14:tracePt t="113109" x="7410450" y="5867400"/>
          <p14:tracePt t="113123" x="7416800" y="5867400"/>
          <p14:tracePt t="113131" x="7423150" y="5873750"/>
          <p14:tracePt t="113141" x="7435850" y="5873750"/>
          <p14:tracePt t="113158" x="7461250" y="5886450"/>
          <p14:tracePt t="113175" x="7499350" y="5892800"/>
          <p14:tracePt t="113191" x="7556500" y="5899150"/>
          <p14:tracePt t="113208" x="7639050" y="5911850"/>
          <p14:tracePt t="113225" x="7778750" y="5911850"/>
          <p14:tracePt t="113241" x="7880350" y="5911850"/>
          <p14:tracePt t="113258" x="7981950" y="5911850"/>
          <p14:tracePt t="113275" x="8070850" y="5892800"/>
          <p14:tracePt t="113292" x="8140700" y="5886450"/>
          <p14:tracePt t="113308" x="8197850" y="5873750"/>
          <p14:tracePt t="113325" x="8274050" y="5848350"/>
          <p14:tracePt t="113341" x="8343900" y="5810250"/>
          <p14:tracePt t="113358" x="8401050" y="5759450"/>
          <p14:tracePt t="113375" x="8445500" y="5721350"/>
          <p14:tracePt t="113392" x="8483600" y="5689600"/>
          <p14:tracePt t="113408" x="8509000" y="5670550"/>
          <p14:tracePt t="113425" x="8547100" y="5651500"/>
          <p14:tracePt t="113441" x="8578850" y="5632450"/>
          <p14:tracePt t="113458" x="8597900" y="5619750"/>
          <p14:tracePt t="113475" x="8623300" y="5588000"/>
          <p14:tracePt t="113491" x="8648700" y="5543550"/>
          <p14:tracePt t="113508" x="8674100" y="5486400"/>
          <p14:tracePt t="113525" x="8712200" y="5422900"/>
          <p14:tracePt t="113541" x="8743950" y="5384800"/>
          <p14:tracePt t="113558" x="8788400" y="5334000"/>
          <p14:tracePt t="113575" x="8826500" y="5264150"/>
          <p14:tracePt t="113591" x="8870950" y="5200650"/>
          <p14:tracePt t="113608" x="8915400" y="5130800"/>
          <p14:tracePt t="113625" x="8985250" y="5029200"/>
          <p14:tracePt t="113642" x="9017000" y="4933950"/>
          <p14:tracePt t="113658" x="9036050" y="4851400"/>
          <p14:tracePt t="113675" x="9061450" y="4762500"/>
          <p14:tracePt t="113692" x="9074150" y="4679950"/>
          <p14:tracePt t="113708" x="9086850" y="4629150"/>
          <p14:tracePt t="113725" x="9105900" y="4546600"/>
          <p14:tracePt t="113742" x="9118600" y="4483100"/>
          <p14:tracePt t="113759" x="9131300" y="4413250"/>
          <p14:tracePt t="113775" x="9131300" y="4337050"/>
          <p14:tracePt t="113791" x="9124950" y="4248150"/>
          <p14:tracePt t="113808" x="9112250" y="4159250"/>
          <p14:tracePt t="113825" x="9105900" y="4064000"/>
          <p14:tracePt t="113841" x="9093200" y="4006850"/>
          <p14:tracePt t="113858" x="9086850" y="3924300"/>
          <p14:tracePt t="113875" x="9067800" y="3816350"/>
          <p14:tracePt t="113892" x="9036050" y="3676650"/>
          <p14:tracePt t="113908" x="8978900" y="3524250"/>
          <p14:tracePt t="113925" x="8902700" y="3295650"/>
          <p14:tracePt t="113942" x="8864600" y="3181350"/>
          <p14:tracePt t="113958" x="8845550" y="3111500"/>
          <p14:tracePt t="113975" x="8845550" y="3054350"/>
          <p14:tracePt t="113992" x="8845550" y="2990850"/>
          <p14:tracePt t="114008" x="8839200" y="2908300"/>
          <p14:tracePt t="114025" x="8826500" y="2774950"/>
          <p14:tracePt t="114042" x="8820150" y="2705100"/>
          <p14:tracePt t="114058" x="8820150" y="2660650"/>
          <p14:tracePt t="114075" x="8820150" y="2654300"/>
          <p14:tracePt t="114109" x="8820150" y="2641600"/>
          <p14:tracePt t="114126" x="8820150" y="2603500"/>
          <p14:tracePt t="114142" x="8832850" y="2552700"/>
          <p14:tracePt t="114159" x="8839200" y="2514600"/>
          <p14:tracePt t="114175" x="8839200" y="2489200"/>
          <p14:tracePt t="114192" x="8845550" y="2489200"/>
          <p14:tracePt t="114209" x="8851900" y="2482850"/>
          <p14:tracePt t="114226" x="8858250" y="2470150"/>
          <p14:tracePt t="114242" x="8870950" y="2451100"/>
          <p14:tracePt t="114259" x="8883650" y="2425700"/>
          <p14:tracePt t="114275" x="8890000" y="2393950"/>
          <p14:tracePt t="114292" x="8902700" y="2387600"/>
          <p14:tracePt t="114309" x="8909050" y="2381250"/>
          <p14:tracePt t="114326" x="8915400" y="2368550"/>
          <p14:tracePt t="114342" x="8928100" y="2368550"/>
          <p14:tracePt t="114359" x="8934450" y="2362200"/>
          <p14:tracePt t="114375" x="8940800" y="2362200"/>
          <p14:tracePt t="114392" x="8947150" y="2355850"/>
          <p14:tracePt t="114409" x="8947150" y="2349500"/>
          <p14:tracePt t="114426" x="8959850" y="2349500"/>
          <p14:tracePt t="114442" x="8972550" y="2349500"/>
          <p14:tracePt t="114459" x="8991600" y="2349500"/>
          <p14:tracePt t="114475" x="9023350" y="2349500"/>
          <p14:tracePt t="114492" x="9029700" y="2349500"/>
          <p14:tracePt t="114509" x="9036050" y="2349500"/>
          <p14:tracePt t="114559" x="9042400" y="2349500"/>
          <p14:tracePt t="114573" x="9055100" y="2349500"/>
          <p14:tracePt t="114581" x="9061450" y="2349500"/>
          <p14:tracePt t="114592" x="9074150" y="2349500"/>
          <p14:tracePt t="114609" x="9093200" y="2349500"/>
          <p14:tracePt t="114625" x="9099550" y="2349500"/>
          <p14:tracePt t="114659" x="9112250" y="2349500"/>
          <p14:tracePt t="114676" x="9118600" y="2349500"/>
          <p14:tracePt t="114680" x="9131300" y="2349500"/>
          <p14:tracePt t="114692" x="9137650" y="2349500"/>
          <p14:tracePt t="114709" x="9150350" y="2349500"/>
          <p14:tracePt t="114725" x="9156700" y="2349500"/>
          <p14:tracePt t="114805" x="9163050" y="2349500"/>
          <p14:tracePt t="114821" x="9169400" y="2349500"/>
          <p14:tracePt t="118272"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City Information</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296574" y="1577559"/>
            <a:ext cx="6252815" cy="3702881"/>
          </a:xfrm>
        </p:spPr>
        <p:txBody>
          <a:bodyPr/>
          <a:lstStyle/>
          <a:p>
            <a:pPr marL="0" lvl="0" indent="0">
              <a:spcBef>
                <a:spcPts val="0"/>
              </a:spcBef>
              <a:buNone/>
            </a:pPr>
            <a:r>
              <a:rPr lang="en-US" sz="2300" dirty="0">
                <a:solidFill>
                  <a:srgbClr val="FFFFFF"/>
                </a:solidFill>
              </a:rPr>
              <a:t>City Information was gathered from several sources</a:t>
            </a:r>
          </a:p>
          <a:p>
            <a:pPr marL="0" lvl="0" indent="0">
              <a:spcBef>
                <a:spcPts val="0"/>
              </a:spcBef>
              <a:buNone/>
            </a:pPr>
            <a:endParaRPr lang="en-US" sz="2300" dirty="0">
              <a:solidFill>
                <a:srgbClr val="FFFFFF"/>
              </a:solidFill>
            </a:endParaRPr>
          </a:p>
          <a:p>
            <a:pPr lvl="0" indent="-317500">
              <a:spcBef>
                <a:spcPts val="0"/>
              </a:spcBef>
              <a:buClr>
                <a:srgbClr val="FFFFFF"/>
              </a:buClr>
              <a:buSzPts val="1400"/>
              <a:buChar char="●"/>
            </a:pPr>
            <a:r>
              <a:rPr lang="en-US" sz="2100" dirty="0">
                <a:solidFill>
                  <a:srgbClr val="FFFFFF"/>
                </a:solidFill>
              </a:rPr>
              <a:t>City information was researched for crime rate, population, and cartel controlled</a:t>
            </a:r>
          </a:p>
          <a:p>
            <a:pPr lvl="0" indent="-317500">
              <a:spcBef>
                <a:spcPts val="0"/>
              </a:spcBef>
              <a:buClr>
                <a:srgbClr val="FFFFFF"/>
              </a:buClr>
              <a:buSzPts val="1400"/>
              <a:buChar char="●"/>
            </a:pPr>
            <a:r>
              <a:rPr lang="en-US" sz="2100" dirty="0">
                <a:solidFill>
                  <a:srgbClr val="FFFFFF"/>
                </a:solidFill>
              </a:rPr>
              <a:t>The data was tabulated for each of the cities defined in the routes</a:t>
            </a:r>
          </a:p>
          <a:p>
            <a:pPr marL="0" lvl="0" indent="0">
              <a:spcBef>
                <a:spcPts val="0"/>
              </a:spcBef>
              <a:buNone/>
            </a:pPr>
            <a:endParaRPr lang="en-US" sz="2300" dirty="0">
              <a:solidFill>
                <a:srgbClr val="FFFFFF"/>
              </a:solidFill>
            </a:endParaRPr>
          </a:p>
          <a:p>
            <a:pPr marL="0" lvl="0" indent="0">
              <a:spcBef>
                <a:spcPts val="0"/>
              </a:spcBef>
              <a:buNone/>
            </a:pPr>
            <a:endParaRPr lang="en-US" sz="2300" dirty="0">
              <a:solidFill>
                <a:srgbClr val="FFFFFF"/>
              </a:solidFill>
            </a:endParaRPr>
          </a:p>
        </p:txBody>
      </p:sp>
      <p:graphicFrame>
        <p:nvGraphicFramePr>
          <p:cNvPr id="7" name="Google Shape;290;p39">
            <a:extLst>
              <a:ext uri="{FF2B5EF4-FFF2-40B4-BE49-F238E27FC236}">
                <a16:creationId xmlns:a16="http://schemas.microsoft.com/office/drawing/2014/main" id="{5CBC59D7-97C1-4B27-B0C1-D0520B9F4A51}"/>
              </a:ext>
            </a:extLst>
          </p:cNvPr>
          <p:cNvGraphicFramePr/>
          <p:nvPr>
            <p:extLst>
              <p:ext uri="{D42A27DB-BD31-4B8C-83A1-F6EECF244321}">
                <p14:modId xmlns:p14="http://schemas.microsoft.com/office/powerpoint/2010/main" val="3987225080"/>
              </p:ext>
            </p:extLst>
          </p:nvPr>
        </p:nvGraphicFramePr>
        <p:xfrm>
          <a:off x="7213626" y="2081877"/>
          <a:ext cx="4681800" cy="2694243"/>
        </p:xfrm>
        <a:graphic>
          <a:graphicData uri="http://schemas.openxmlformats.org/drawingml/2006/table">
            <a:tbl>
              <a:tblPr>
                <a:noFill/>
              </a:tblPr>
              <a:tblGrid>
                <a:gridCol w="1299300">
                  <a:extLst>
                    <a:ext uri="{9D8B030D-6E8A-4147-A177-3AD203B41FA5}">
                      <a16:colId xmlns:a16="http://schemas.microsoft.com/office/drawing/2014/main" val="20000"/>
                    </a:ext>
                  </a:extLst>
                </a:gridCol>
                <a:gridCol w="1041600">
                  <a:extLst>
                    <a:ext uri="{9D8B030D-6E8A-4147-A177-3AD203B41FA5}">
                      <a16:colId xmlns:a16="http://schemas.microsoft.com/office/drawing/2014/main" val="20001"/>
                    </a:ext>
                  </a:extLst>
                </a:gridCol>
                <a:gridCol w="1170450">
                  <a:extLst>
                    <a:ext uri="{9D8B030D-6E8A-4147-A177-3AD203B41FA5}">
                      <a16:colId xmlns:a16="http://schemas.microsoft.com/office/drawing/2014/main" val="20002"/>
                    </a:ext>
                  </a:extLst>
                </a:gridCol>
                <a:gridCol w="1170450">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1200"/>
                        </a:spcAft>
                        <a:buNone/>
                      </a:pPr>
                      <a:r>
                        <a:rPr lang="en-US" sz="1200" dirty="0">
                          <a:solidFill>
                            <a:srgbClr val="24292E"/>
                          </a:solidFill>
                        </a:rPr>
                        <a:t>Aguascalientes</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6.8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905,908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1200"/>
                        </a:spcAft>
                        <a:buNone/>
                      </a:pPr>
                      <a:r>
                        <a:rPr lang="en-US" sz="1200">
                          <a:solidFill>
                            <a:srgbClr val="24292E"/>
                          </a:solidFill>
                        </a:rPr>
                        <a:t>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1200"/>
                        </a:spcAft>
                        <a:buNone/>
                      </a:pPr>
                      <a:r>
                        <a:rPr lang="en-US" sz="1200">
                          <a:solidFill>
                            <a:srgbClr val="24292E"/>
                          </a:solidFill>
                        </a:rPr>
                        <a:t>Ciudad Valles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19.5</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184,262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1200"/>
                        </a:spcAft>
                        <a:buNone/>
                      </a:pPr>
                      <a:r>
                        <a:rPr lang="en-US" sz="1200">
                          <a:solidFill>
                            <a:srgbClr val="24292E"/>
                          </a:solidFill>
                        </a:rPr>
                        <a:t>Ciudad Victoria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368,317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1200"/>
                        </a:spcAft>
                        <a:buNone/>
                      </a:pPr>
                      <a:r>
                        <a:rPr lang="en-US" sz="1200">
                          <a:solidFill>
                            <a:srgbClr val="24292E"/>
                          </a:solidFill>
                        </a:rPr>
                        <a:t>Fresnillo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42.3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231,904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Tamaulipas</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71107C38-C7D2-419E-9D47-EC6D59608299}"/>
              </a:ext>
            </a:extLst>
          </p:cNvPr>
          <p:cNvSpPr/>
          <p:nvPr/>
        </p:nvSpPr>
        <p:spPr>
          <a:xfrm>
            <a:off x="8213453" y="4776120"/>
            <a:ext cx="2802370" cy="307777"/>
          </a:xfrm>
          <a:prstGeom prst="rect">
            <a:avLst/>
          </a:prstGeom>
        </p:spPr>
        <p:txBody>
          <a:bodyPr wrap="none">
            <a:spAutoFit/>
          </a:bodyPr>
          <a:lstStyle/>
          <a:p>
            <a:pPr lvl="0"/>
            <a:r>
              <a:rPr lang="en-US" dirty="0">
                <a:solidFill>
                  <a:srgbClr val="FFFFFF"/>
                </a:solidFill>
                <a:latin typeface="Rockwell" panose="02060603020205020403" pitchFamily="18" charset="0"/>
              </a:rPr>
              <a:t>Sample table of city information</a:t>
            </a:r>
            <a:endParaRPr lang="en-US" dirty="0">
              <a:latin typeface="Rockwell" panose="02060603020205020403" pitchFamily="18" charset="0"/>
            </a:endParaRPr>
          </a:p>
        </p:txBody>
      </p:sp>
      <p:pic>
        <p:nvPicPr>
          <p:cNvPr id="8" name="Picture 7">
            <a:extLst>
              <a:ext uri="{FF2B5EF4-FFF2-40B4-BE49-F238E27FC236}">
                <a16:creationId xmlns:a16="http://schemas.microsoft.com/office/drawing/2014/main" id="{654E8E8E-ABC3-4A49-894D-AD222020E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1778224227"/>
      </p:ext>
    </p:extLst>
  </p:cSld>
  <p:clrMapOvr>
    <a:masterClrMapping/>
  </p:clrMapOvr>
  <mc:AlternateContent xmlns:mc="http://schemas.openxmlformats.org/markup-compatibility/2006" xmlns:p14="http://schemas.microsoft.com/office/powerpoint/2010/main">
    <mc:Choice Requires="p14">
      <p:transition spd="slow" p14:dur="2000" advTm="39877"/>
    </mc:Choice>
    <mc:Fallback xmlns="">
      <p:transition spd="slow" advTm="3987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Route Information</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296574" y="1073239"/>
            <a:ext cx="10719249" cy="3702881"/>
          </a:xfrm>
        </p:spPr>
        <p:txBody>
          <a:bodyPr/>
          <a:lstStyle/>
          <a:p>
            <a:pPr marL="0" lvl="0" indent="0">
              <a:spcBef>
                <a:spcPts val="0"/>
              </a:spcBef>
              <a:buNone/>
            </a:pPr>
            <a:r>
              <a:rPr lang="en-US" sz="2300" dirty="0">
                <a:solidFill>
                  <a:srgbClr val="FFFFFF"/>
                </a:solidFill>
              </a:rPr>
              <a:t>Route information was determined from several resources</a:t>
            </a:r>
          </a:p>
          <a:p>
            <a:pPr marL="0" lvl="0" indent="0">
              <a:spcBef>
                <a:spcPts val="0"/>
              </a:spcBef>
              <a:buNone/>
            </a:pPr>
            <a:endParaRPr lang="en-US" sz="2300" dirty="0">
              <a:solidFill>
                <a:srgbClr val="FFFFFF"/>
              </a:solidFill>
            </a:endParaRPr>
          </a:p>
          <a:p>
            <a:pPr marL="342900">
              <a:spcBef>
                <a:spcPts val="0"/>
              </a:spcBef>
            </a:pPr>
            <a:r>
              <a:rPr lang="en-US" sz="2100" dirty="0">
                <a:solidFill>
                  <a:srgbClr val="FFFFFF"/>
                </a:solidFill>
              </a:rPr>
              <a:t>The linear distance was calculated from Google Earth</a:t>
            </a:r>
          </a:p>
          <a:p>
            <a:pPr marL="342900">
              <a:spcBef>
                <a:spcPts val="0"/>
              </a:spcBef>
            </a:pPr>
            <a:r>
              <a:rPr lang="en-US" sz="2100" dirty="0">
                <a:solidFill>
                  <a:srgbClr val="FFFFFF"/>
                </a:solidFill>
              </a:rPr>
              <a:t>Path distance was determined from Google Maps</a:t>
            </a:r>
          </a:p>
          <a:p>
            <a:pPr marL="342900">
              <a:spcBef>
                <a:spcPts val="0"/>
              </a:spcBef>
            </a:pPr>
            <a:r>
              <a:rPr lang="en-US" sz="2100" dirty="0">
                <a:solidFill>
                  <a:srgbClr val="FFFFFF"/>
                </a:solidFill>
              </a:rPr>
              <a:t>The circuitry was calculated for each route</a:t>
            </a:r>
          </a:p>
          <a:p>
            <a:pPr marL="342900">
              <a:spcBef>
                <a:spcPts val="0"/>
              </a:spcBef>
            </a:pPr>
            <a:r>
              <a:rPr lang="en-US" sz="2100" dirty="0">
                <a:solidFill>
                  <a:srgbClr val="FFFFFF"/>
                </a:solidFill>
              </a:rPr>
              <a:t>The destination city’s population, crime rate, and cartel information was assigned to the routes</a:t>
            </a:r>
          </a:p>
          <a:p>
            <a:pPr marL="0" lvl="0" indent="0">
              <a:spcBef>
                <a:spcPts val="0"/>
              </a:spcBef>
              <a:buNone/>
            </a:pPr>
            <a:endParaRPr lang="en-US" sz="2300" dirty="0">
              <a:solidFill>
                <a:srgbClr val="FFFFFF"/>
              </a:solidFill>
            </a:endParaRPr>
          </a:p>
        </p:txBody>
      </p:sp>
      <p:sp>
        <p:nvSpPr>
          <p:cNvPr id="2" name="Rectangle 1">
            <a:extLst>
              <a:ext uri="{FF2B5EF4-FFF2-40B4-BE49-F238E27FC236}">
                <a16:creationId xmlns:a16="http://schemas.microsoft.com/office/drawing/2014/main" id="{71107C38-C7D2-419E-9D47-EC6D59608299}"/>
              </a:ext>
            </a:extLst>
          </p:cNvPr>
          <p:cNvSpPr/>
          <p:nvPr/>
        </p:nvSpPr>
        <p:spPr>
          <a:xfrm>
            <a:off x="6945885" y="6509802"/>
            <a:ext cx="2937022" cy="307777"/>
          </a:xfrm>
          <a:prstGeom prst="rect">
            <a:avLst/>
          </a:prstGeom>
        </p:spPr>
        <p:txBody>
          <a:bodyPr wrap="none">
            <a:spAutoFit/>
          </a:bodyPr>
          <a:lstStyle/>
          <a:p>
            <a:pPr lvl="0"/>
            <a:r>
              <a:rPr lang="en-US" dirty="0">
                <a:solidFill>
                  <a:srgbClr val="FFFFFF"/>
                </a:solidFill>
                <a:latin typeface="Rockwell" panose="02060603020205020403" pitchFamily="18" charset="0"/>
              </a:rPr>
              <a:t>Sample table of route information</a:t>
            </a:r>
            <a:endParaRPr lang="en-US" dirty="0">
              <a:latin typeface="Rockwell" panose="02060603020205020403" pitchFamily="18" charset="0"/>
            </a:endParaRPr>
          </a:p>
        </p:txBody>
      </p:sp>
      <p:pic>
        <p:nvPicPr>
          <p:cNvPr id="8" name="Picture 7">
            <a:extLst>
              <a:ext uri="{FF2B5EF4-FFF2-40B4-BE49-F238E27FC236}">
                <a16:creationId xmlns:a16="http://schemas.microsoft.com/office/drawing/2014/main" id="{D119E2B5-531F-497F-9F2D-471C8274C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graphicFrame>
        <p:nvGraphicFramePr>
          <p:cNvPr id="9" name="Google Shape;297;p40">
            <a:extLst>
              <a:ext uri="{FF2B5EF4-FFF2-40B4-BE49-F238E27FC236}">
                <a16:creationId xmlns:a16="http://schemas.microsoft.com/office/drawing/2014/main" id="{A8DDAC73-80C5-4FB7-A19F-A0F269E6E719}"/>
              </a:ext>
            </a:extLst>
          </p:cNvPr>
          <p:cNvGraphicFramePr/>
          <p:nvPr>
            <p:extLst>
              <p:ext uri="{D42A27DB-BD31-4B8C-83A1-F6EECF244321}">
                <p14:modId xmlns:p14="http://schemas.microsoft.com/office/powerpoint/2010/main" val="1462730365"/>
              </p:ext>
            </p:extLst>
          </p:nvPr>
        </p:nvGraphicFramePr>
        <p:xfrm>
          <a:off x="5084720" y="3600230"/>
          <a:ext cx="6524700" cy="2909572"/>
        </p:xfrm>
        <a:graphic>
          <a:graphicData uri="http://schemas.openxmlformats.org/drawingml/2006/table">
            <a:tbl>
              <a:tblPr>
                <a:noFill/>
              </a:tblPr>
              <a:tblGrid>
                <a:gridCol w="1087450">
                  <a:extLst>
                    <a:ext uri="{9D8B030D-6E8A-4147-A177-3AD203B41FA5}">
                      <a16:colId xmlns:a16="http://schemas.microsoft.com/office/drawing/2014/main" val="20000"/>
                    </a:ext>
                  </a:extLst>
                </a:gridCol>
                <a:gridCol w="1087450">
                  <a:extLst>
                    <a:ext uri="{9D8B030D-6E8A-4147-A177-3AD203B41FA5}">
                      <a16:colId xmlns:a16="http://schemas.microsoft.com/office/drawing/2014/main" val="20001"/>
                    </a:ext>
                  </a:extLst>
                </a:gridCol>
                <a:gridCol w="1087450">
                  <a:extLst>
                    <a:ext uri="{9D8B030D-6E8A-4147-A177-3AD203B41FA5}">
                      <a16:colId xmlns:a16="http://schemas.microsoft.com/office/drawing/2014/main" val="20002"/>
                    </a:ext>
                  </a:extLst>
                </a:gridCol>
                <a:gridCol w="1087450">
                  <a:extLst>
                    <a:ext uri="{9D8B030D-6E8A-4147-A177-3AD203B41FA5}">
                      <a16:colId xmlns:a16="http://schemas.microsoft.com/office/drawing/2014/main" val="20003"/>
                    </a:ext>
                  </a:extLst>
                </a:gridCol>
                <a:gridCol w="1087450">
                  <a:extLst>
                    <a:ext uri="{9D8B030D-6E8A-4147-A177-3AD203B41FA5}">
                      <a16:colId xmlns:a16="http://schemas.microsoft.com/office/drawing/2014/main" val="20004"/>
                    </a:ext>
                  </a:extLst>
                </a:gridCol>
                <a:gridCol w="1087450">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1200"/>
                        </a:spcAft>
                        <a:buNone/>
                      </a:pPr>
                      <a:r>
                        <a:rPr lang="en-US" sz="1200">
                          <a:solidFill>
                            <a:srgbClr val="24292E"/>
                          </a:solidFill>
                        </a:rPr>
                        <a:t>Zihuatanejo to Huetamo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75.9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162.0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2.1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28.6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49,031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1200"/>
                        </a:spcAft>
                        <a:buNone/>
                      </a:pPr>
                      <a:r>
                        <a:rPr lang="en-US" sz="1200">
                          <a:solidFill>
                            <a:srgbClr val="24292E"/>
                          </a:solidFill>
                        </a:rPr>
                        <a:t>Zihuatanejo to Nueva Italia de Ruiz</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97.4</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125.0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42,605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1200"/>
                        </a:spcAft>
                        <a:buNone/>
                      </a:pPr>
                      <a:r>
                        <a:rPr lang="en-US" sz="1200">
                          <a:solidFill>
                            <a:srgbClr val="24292E"/>
                          </a:solidFill>
                        </a:rPr>
                        <a:t>Nueva Italia de Ruiz to Uruapan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25.3</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36.2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74.6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348,643</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9372179"/>
      </p:ext>
    </p:extLst>
  </p:cSld>
  <p:clrMapOvr>
    <a:masterClrMapping/>
  </p:clrMapOvr>
  <mc:AlternateContent xmlns:mc="http://schemas.openxmlformats.org/markup-compatibility/2006" xmlns:p14="http://schemas.microsoft.com/office/powerpoint/2010/main">
    <mc:Choice Requires="p14">
      <p:transition spd="slow" p14:dur="2000" advTm="57847"/>
    </mc:Choice>
    <mc:Fallback xmlns="">
      <p:transition spd="slow" advTm="5784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Forced-Choice Survey: Results</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159414" y="1097499"/>
            <a:ext cx="11522046" cy="3702881"/>
          </a:xfrm>
        </p:spPr>
        <p:txBody>
          <a:bodyPr/>
          <a:lstStyle/>
          <a:p>
            <a:pPr marL="0" lvl="0" indent="0">
              <a:spcBef>
                <a:spcPts val="0"/>
              </a:spcBef>
              <a:buNone/>
            </a:pPr>
            <a:r>
              <a:rPr lang="en-US" sz="2300" dirty="0">
                <a:solidFill>
                  <a:srgbClr val="FFFFFF"/>
                </a:solidFill>
              </a:rPr>
              <a:t>The survey results were collected and processed to determine the weights of the route attributes</a:t>
            </a:r>
          </a:p>
          <a:p>
            <a:pPr marL="0" lvl="0" indent="0">
              <a:spcBef>
                <a:spcPts val="0"/>
              </a:spcBef>
              <a:buNone/>
            </a:pPr>
            <a:endParaRPr lang="en-US" sz="2300" dirty="0">
              <a:solidFill>
                <a:srgbClr val="FFFFFF"/>
              </a:solidFill>
            </a:endParaRPr>
          </a:p>
          <a:p>
            <a:pPr marL="342900">
              <a:spcBef>
                <a:spcPts val="0"/>
              </a:spcBef>
            </a:pPr>
            <a:r>
              <a:rPr lang="en-US" sz="2100" dirty="0">
                <a:solidFill>
                  <a:srgbClr val="FFFFFF"/>
                </a:solidFill>
              </a:rPr>
              <a:t>The attributes of ranking and score were used to calculate a composite values to be applied to the route’s attributes</a:t>
            </a:r>
          </a:p>
          <a:p>
            <a:pPr marL="342900">
              <a:spcBef>
                <a:spcPts val="0"/>
              </a:spcBef>
            </a:pPr>
            <a:r>
              <a:rPr lang="en-US" sz="2100" dirty="0">
                <a:solidFill>
                  <a:srgbClr val="FFFFFF"/>
                </a:solidFill>
              </a:rPr>
              <a:t>The high/low was used to determine is a high or low value for a attribute equated to a risk level</a:t>
            </a:r>
            <a:endParaRPr lang="en-US" sz="2100" dirty="0"/>
          </a:p>
        </p:txBody>
      </p:sp>
      <p:graphicFrame>
        <p:nvGraphicFramePr>
          <p:cNvPr id="7" name="Google Shape;304;p41">
            <a:extLst>
              <a:ext uri="{FF2B5EF4-FFF2-40B4-BE49-F238E27FC236}">
                <a16:creationId xmlns:a16="http://schemas.microsoft.com/office/drawing/2014/main" id="{BBF57C07-E5ED-4AEE-BC52-79B0E52F1620}"/>
              </a:ext>
            </a:extLst>
          </p:cNvPr>
          <p:cNvGraphicFramePr/>
          <p:nvPr>
            <p:extLst>
              <p:ext uri="{D42A27DB-BD31-4B8C-83A1-F6EECF244321}">
                <p14:modId xmlns:p14="http://schemas.microsoft.com/office/powerpoint/2010/main" val="1715552310"/>
              </p:ext>
            </p:extLst>
          </p:nvPr>
        </p:nvGraphicFramePr>
        <p:xfrm>
          <a:off x="4434840" y="3966210"/>
          <a:ext cx="6832715" cy="2526030"/>
        </p:xfrm>
        <a:graphic>
          <a:graphicData uri="http://schemas.openxmlformats.org/drawingml/2006/table">
            <a:tbl>
              <a:tblPr>
                <a:noFill/>
              </a:tblPr>
              <a:tblGrid>
                <a:gridCol w="1366543">
                  <a:extLst>
                    <a:ext uri="{9D8B030D-6E8A-4147-A177-3AD203B41FA5}">
                      <a16:colId xmlns:a16="http://schemas.microsoft.com/office/drawing/2014/main" val="20000"/>
                    </a:ext>
                  </a:extLst>
                </a:gridCol>
                <a:gridCol w="1366543">
                  <a:extLst>
                    <a:ext uri="{9D8B030D-6E8A-4147-A177-3AD203B41FA5}">
                      <a16:colId xmlns:a16="http://schemas.microsoft.com/office/drawing/2014/main" val="20001"/>
                    </a:ext>
                  </a:extLst>
                </a:gridCol>
                <a:gridCol w="1366543">
                  <a:extLst>
                    <a:ext uri="{9D8B030D-6E8A-4147-A177-3AD203B41FA5}">
                      <a16:colId xmlns:a16="http://schemas.microsoft.com/office/drawing/2014/main" val="20002"/>
                    </a:ext>
                  </a:extLst>
                </a:gridCol>
                <a:gridCol w="1366543">
                  <a:extLst>
                    <a:ext uri="{9D8B030D-6E8A-4147-A177-3AD203B41FA5}">
                      <a16:colId xmlns:a16="http://schemas.microsoft.com/office/drawing/2014/main" val="20003"/>
                    </a:ext>
                  </a:extLst>
                </a:gridCol>
                <a:gridCol w="1366543">
                  <a:extLst>
                    <a:ext uri="{9D8B030D-6E8A-4147-A177-3AD203B41FA5}">
                      <a16:colId xmlns:a16="http://schemas.microsoft.com/office/drawing/2014/main" val="20004"/>
                    </a:ext>
                  </a:extLst>
                </a:gridCol>
              </a:tblGrid>
              <a:tr h="421005">
                <a:tc>
                  <a:txBody>
                    <a:bodyPr/>
                    <a:lstStyle/>
                    <a:p>
                      <a:pPr marL="0" lvl="0" indent="0" algn="ctr" rtl="0">
                        <a:lnSpc>
                          <a:spcPct val="115000"/>
                        </a:lnSpc>
                        <a:spcBef>
                          <a:spcPts val="0"/>
                        </a:spcBef>
                        <a:spcAft>
                          <a:spcPts val="0"/>
                        </a:spcAft>
                        <a:buNone/>
                      </a:pPr>
                      <a:r>
                        <a:rPr lang="en-US" sz="1100" b="1"/>
                        <a:t>Attribute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b="1"/>
                        <a:t>Score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b="1"/>
                        <a:t>Low/High</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b="1"/>
                        <a:t>Ranking</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b="1"/>
                        <a:t>Composite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21005">
                <a:tc>
                  <a:txBody>
                    <a:bodyPr/>
                    <a:lstStyle/>
                    <a:p>
                      <a:pPr marL="0" lvl="0" indent="0" algn="ctr" rtl="0">
                        <a:lnSpc>
                          <a:spcPct val="115000"/>
                        </a:lnSpc>
                        <a:spcBef>
                          <a:spcPts val="0"/>
                        </a:spcBef>
                        <a:spcAft>
                          <a:spcPts val="0"/>
                        </a:spcAft>
                        <a:buNone/>
                      </a:pPr>
                      <a:r>
                        <a:rPr lang="en-US" sz="1100" b="1"/>
                        <a:t>Presence of Competing Gangs</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a:t>4.71</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Low</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1.86</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3.93</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21005">
                <a:tc>
                  <a:txBody>
                    <a:bodyPr/>
                    <a:lstStyle/>
                    <a:p>
                      <a:pPr marL="0" lvl="0" indent="0" algn="ctr" rtl="0">
                        <a:lnSpc>
                          <a:spcPct val="115000"/>
                        </a:lnSpc>
                        <a:spcBef>
                          <a:spcPts val="0"/>
                        </a:spcBef>
                        <a:spcAft>
                          <a:spcPts val="0"/>
                        </a:spcAft>
                        <a:buNone/>
                      </a:pPr>
                      <a:r>
                        <a:rPr lang="en-US" sz="1100" b="1"/>
                        <a:t>Distance to Next Destination</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a:t>3.86</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Low</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2.43</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3.21</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21005">
                <a:tc>
                  <a:txBody>
                    <a:bodyPr/>
                    <a:lstStyle/>
                    <a:p>
                      <a:pPr marL="0" lvl="0" indent="0" algn="ctr" rtl="0">
                        <a:lnSpc>
                          <a:spcPct val="115000"/>
                        </a:lnSpc>
                        <a:spcBef>
                          <a:spcPts val="0"/>
                        </a:spcBef>
                        <a:spcAft>
                          <a:spcPts val="0"/>
                        </a:spcAft>
                        <a:buNone/>
                      </a:pPr>
                      <a:r>
                        <a:rPr lang="en-US" sz="1100" b="1"/>
                        <a:t>Crime Rate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dirty="0"/>
                        <a:t>3.14</a:t>
                      </a:r>
                      <a:endParaRPr sz="1100" dirty="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High</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3.14</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2.50</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21005">
                <a:tc>
                  <a:txBody>
                    <a:bodyPr/>
                    <a:lstStyle/>
                    <a:p>
                      <a:pPr marL="0" lvl="0" indent="0" algn="ctr" rtl="0">
                        <a:lnSpc>
                          <a:spcPct val="115000"/>
                        </a:lnSpc>
                        <a:spcBef>
                          <a:spcPts val="0"/>
                        </a:spcBef>
                        <a:spcAft>
                          <a:spcPts val="0"/>
                        </a:spcAft>
                        <a:buNone/>
                      </a:pPr>
                      <a:r>
                        <a:rPr lang="en-US" sz="1100" b="1"/>
                        <a:t>Population Density</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a:t>2.86</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Low</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3.71</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2.07</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21005">
                <a:tc>
                  <a:txBody>
                    <a:bodyPr/>
                    <a:lstStyle/>
                    <a:p>
                      <a:pPr marL="0" lvl="0" indent="0" algn="ctr" rtl="0">
                        <a:lnSpc>
                          <a:spcPct val="115000"/>
                        </a:lnSpc>
                        <a:spcBef>
                          <a:spcPts val="0"/>
                        </a:spcBef>
                        <a:spcAft>
                          <a:spcPts val="0"/>
                        </a:spcAft>
                        <a:buNone/>
                      </a:pPr>
                      <a:r>
                        <a:rPr lang="en-US" sz="1100" b="1"/>
                        <a:t>Complexity of the Route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dirty="0"/>
                        <a:t>2.86</a:t>
                      </a:r>
                      <a:endParaRPr sz="1100" dirty="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Low</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3.86</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dirty="0"/>
                        <a:t>2.00</a:t>
                      </a:r>
                      <a:endParaRPr sz="1100" dirty="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233E4B6-24EA-49CD-9398-272742A20DA8}"/>
              </a:ext>
            </a:extLst>
          </p:cNvPr>
          <p:cNvSpPr/>
          <p:nvPr/>
        </p:nvSpPr>
        <p:spPr>
          <a:xfrm>
            <a:off x="6300932" y="6492240"/>
            <a:ext cx="3183885" cy="307777"/>
          </a:xfrm>
          <a:prstGeom prst="rect">
            <a:avLst/>
          </a:prstGeom>
        </p:spPr>
        <p:txBody>
          <a:bodyPr wrap="none">
            <a:spAutoFit/>
          </a:bodyPr>
          <a:lstStyle/>
          <a:p>
            <a:r>
              <a:rPr lang="en-US" dirty="0">
                <a:solidFill>
                  <a:srgbClr val="FFFFFF"/>
                </a:solidFill>
                <a:latin typeface="Rockwell" panose="02060603020205020403" pitchFamily="18" charset="0"/>
              </a:rPr>
              <a:t>Survey results and composite values</a:t>
            </a:r>
            <a:endParaRPr lang="en-US" dirty="0">
              <a:latin typeface="Rockwell" panose="02060603020205020403" pitchFamily="18" charset="0"/>
            </a:endParaRPr>
          </a:p>
        </p:txBody>
      </p:sp>
      <p:pic>
        <p:nvPicPr>
          <p:cNvPr id="8" name="Picture 7">
            <a:extLst>
              <a:ext uri="{FF2B5EF4-FFF2-40B4-BE49-F238E27FC236}">
                <a16:creationId xmlns:a16="http://schemas.microsoft.com/office/drawing/2014/main" id="{E4725CBC-3814-4BB2-BF8B-3368AB950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1691399185"/>
      </p:ext>
    </p:extLst>
  </p:cSld>
  <p:clrMapOvr>
    <a:masterClrMapping/>
  </p:clrMapOvr>
  <mc:AlternateContent xmlns:mc="http://schemas.openxmlformats.org/markup-compatibility/2006" xmlns:p14="http://schemas.microsoft.com/office/powerpoint/2010/main">
    <mc:Choice Requires="p14">
      <p:transition spd="slow" p14:dur="2000" advTm="46736"/>
    </mc:Choice>
    <mc:Fallback xmlns="">
      <p:transition spd="slow" advTm="4673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Route Weights</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113694" y="1040349"/>
            <a:ext cx="11522046" cy="3702881"/>
          </a:xfrm>
        </p:spPr>
        <p:txBody>
          <a:bodyPr/>
          <a:lstStyle/>
          <a:p>
            <a:pPr marL="0" lvl="0" indent="0">
              <a:spcBef>
                <a:spcPts val="0"/>
              </a:spcBef>
              <a:buNone/>
            </a:pPr>
            <a:r>
              <a:rPr lang="en-US" sz="2300" dirty="0">
                <a:solidFill>
                  <a:srgbClr val="FFFFFF"/>
                </a:solidFill>
              </a:rPr>
              <a:t>The route weights were calculated from the attributes of the routes and the survey results</a:t>
            </a:r>
          </a:p>
          <a:p>
            <a:pPr lvl="0" indent="-317500">
              <a:spcBef>
                <a:spcPts val="0"/>
              </a:spcBef>
              <a:buClr>
                <a:srgbClr val="FFFFFF"/>
              </a:buClr>
              <a:buSzPts val="1400"/>
              <a:buChar char="●"/>
            </a:pPr>
            <a:r>
              <a:rPr lang="en-US" sz="2100" dirty="0">
                <a:solidFill>
                  <a:srgbClr val="FFFFFF"/>
                </a:solidFill>
              </a:rPr>
              <a:t>The attributes for the routes were normalized between 0 and 1 using the min and max value for each attribute</a:t>
            </a:r>
          </a:p>
          <a:p>
            <a:pPr lvl="0" indent="-317500">
              <a:spcBef>
                <a:spcPts val="0"/>
              </a:spcBef>
              <a:buClr>
                <a:srgbClr val="FFFFFF"/>
              </a:buClr>
              <a:buSzPts val="1400"/>
              <a:buChar char="●"/>
            </a:pPr>
            <a:r>
              <a:rPr lang="en-US" sz="2100" dirty="0">
                <a:solidFill>
                  <a:srgbClr val="FFFFFF"/>
                </a:solidFill>
              </a:rPr>
              <a:t>The route’s attribute was multiplied by the survey composite values to form a weight for each route</a:t>
            </a:r>
          </a:p>
          <a:p>
            <a:pPr lvl="0" indent="-317500">
              <a:spcBef>
                <a:spcPts val="0"/>
              </a:spcBef>
              <a:buClr>
                <a:srgbClr val="FFFFFF"/>
              </a:buClr>
              <a:buSzPts val="1400"/>
              <a:buChar char="●"/>
            </a:pPr>
            <a:r>
              <a:rPr lang="en-US" sz="2100" dirty="0">
                <a:solidFill>
                  <a:srgbClr val="FFFFFF"/>
                </a:solidFill>
              </a:rPr>
              <a:t>The weight equates to the level of risk along each route segment</a:t>
            </a:r>
            <a:endParaRPr lang="en-US" sz="2100" dirty="0"/>
          </a:p>
        </p:txBody>
      </p:sp>
      <p:sp>
        <p:nvSpPr>
          <p:cNvPr id="2" name="Rectangle 1">
            <a:extLst>
              <a:ext uri="{FF2B5EF4-FFF2-40B4-BE49-F238E27FC236}">
                <a16:creationId xmlns:a16="http://schemas.microsoft.com/office/drawing/2014/main" id="{F233E4B6-24EA-49CD-9398-272742A20DA8}"/>
              </a:ext>
            </a:extLst>
          </p:cNvPr>
          <p:cNvSpPr/>
          <p:nvPr/>
        </p:nvSpPr>
        <p:spPr>
          <a:xfrm>
            <a:off x="6300932" y="6492240"/>
            <a:ext cx="2685351" cy="307777"/>
          </a:xfrm>
          <a:prstGeom prst="rect">
            <a:avLst/>
          </a:prstGeom>
        </p:spPr>
        <p:txBody>
          <a:bodyPr wrap="none">
            <a:spAutoFit/>
          </a:bodyPr>
          <a:lstStyle/>
          <a:p>
            <a:r>
              <a:rPr lang="en-US" dirty="0">
                <a:solidFill>
                  <a:srgbClr val="FFFFFF"/>
                </a:solidFill>
                <a:latin typeface="Rockwell" panose="02060603020205020403" pitchFamily="18" charset="0"/>
              </a:rPr>
              <a:t>Example of route weight data</a:t>
            </a:r>
            <a:endParaRPr lang="en-US" dirty="0">
              <a:latin typeface="Rockwell" panose="02060603020205020403" pitchFamily="18" charset="0"/>
            </a:endParaRPr>
          </a:p>
        </p:txBody>
      </p:sp>
      <p:graphicFrame>
        <p:nvGraphicFramePr>
          <p:cNvPr id="6" name="Google Shape;311;p42">
            <a:extLst>
              <a:ext uri="{FF2B5EF4-FFF2-40B4-BE49-F238E27FC236}">
                <a16:creationId xmlns:a16="http://schemas.microsoft.com/office/drawing/2014/main" id="{A0A4A99E-DF8C-48B8-B56E-E8E5AA26511D}"/>
              </a:ext>
            </a:extLst>
          </p:cNvPr>
          <p:cNvGraphicFramePr/>
          <p:nvPr>
            <p:extLst>
              <p:ext uri="{D42A27DB-BD31-4B8C-83A1-F6EECF244321}">
                <p14:modId xmlns:p14="http://schemas.microsoft.com/office/powerpoint/2010/main" val="2013617325"/>
              </p:ext>
            </p:extLst>
          </p:nvPr>
        </p:nvGraphicFramePr>
        <p:xfrm>
          <a:off x="4160520" y="3967880"/>
          <a:ext cx="6603708" cy="2524359"/>
        </p:xfrm>
        <a:graphic>
          <a:graphicData uri="http://schemas.openxmlformats.org/drawingml/2006/table">
            <a:tbl>
              <a:tblPr>
                <a:noFill/>
              </a:tblPr>
              <a:tblGrid>
                <a:gridCol w="1071870">
                  <a:extLst>
                    <a:ext uri="{9D8B030D-6E8A-4147-A177-3AD203B41FA5}">
                      <a16:colId xmlns:a16="http://schemas.microsoft.com/office/drawing/2014/main" val="20000"/>
                    </a:ext>
                  </a:extLst>
                </a:gridCol>
                <a:gridCol w="921973">
                  <a:extLst>
                    <a:ext uri="{9D8B030D-6E8A-4147-A177-3AD203B41FA5}">
                      <a16:colId xmlns:a16="http://schemas.microsoft.com/office/drawing/2014/main" val="20001"/>
                    </a:ext>
                  </a:extLst>
                </a:gridCol>
                <a:gridCol w="921973">
                  <a:extLst>
                    <a:ext uri="{9D8B030D-6E8A-4147-A177-3AD203B41FA5}">
                      <a16:colId xmlns:a16="http://schemas.microsoft.com/office/drawing/2014/main" val="20002"/>
                    </a:ext>
                  </a:extLst>
                </a:gridCol>
                <a:gridCol w="921973">
                  <a:extLst>
                    <a:ext uri="{9D8B030D-6E8A-4147-A177-3AD203B41FA5}">
                      <a16:colId xmlns:a16="http://schemas.microsoft.com/office/drawing/2014/main" val="20003"/>
                    </a:ext>
                  </a:extLst>
                </a:gridCol>
                <a:gridCol w="921973">
                  <a:extLst>
                    <a:ext uri="{9D8B030D-6E8A-4147-A177-3AD203B41FA5}">
                      <a16:colId xmlns:a16="http://schemas.microsoft.com/office/drawing/2014/main" val="20004"/>
                    </a:ext>
                  </a:extLst>
                </a:gridCol>
                <a:gridCol w="921973">
                  <a:extLst>
                    <a:ext uri="{9D8B030D-6E8A-4147-A177-3AD203B41FA5}">
                      <a16:colId xmlns:a16="http://schemas.microsoft.com/office/drawing/2014/main" val="20005"/>
                    </a:ext>
                  </a:extLst>
                </a:gridCol>
                <a:gridCol w="921973">
                  <a:extLst>
                    <a:ext uri="{9D8B030D-6E8A-4147-A177-3AD203B41FA5}">
                      <a16:colId xmlns:a16="http://schemas.microsoft.com/office/drawing/2014/main" val="20006"/>
                    </a:ext>
                  </a:extLst>
                </a:gridCol>
              </a:tblGrid>
              <a:tr h="429191">
                <a:tc>
                  <a:txBody>
                    <a:bodyPr/>
                    <a:lstStyle/>
                    <a:p>
                      <a:pPr marL="0" lvl="0" indent="0" algn="ctr" rtl="0">
                        <a:lnSpc>
                          <a:spcPct val="115000"/>
                        </a:lnSpc>
                        <a:spcBef>
                          <a:spcPts val="0"/>
                        </a:spcBef>
                        <a:spcAft>
                          <a:spcPts val="0"/>
                        </a:spcAft>
                        <a:buNone/>
                      </a:pPr>
                      <a:r>
                        <a:rPr lang="en-US" sz="1050" b="1"/>
                        <a:t>Route</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Distance</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Circuity</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Crime</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Population</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Cartel</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Route Weight</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29191">
                <a:tc>
                  <a:txBody>
                    <a:bodyPr/>
                    <a:lstStyle/>
                    <a:p>
                      <a:pPr marL="0" lvl="0" indent="0" algn="ctr" rtl="0">
                        <a:lnSpc>
                          <a:spcPct val="115000"/>
                        </a:lnSpc>
                        <a:spcBef>
                          <a:spcPts val="0"/>
                        </a:spcBef>
                        <a:spcAft>
                          <a:spcPts val="0"/>
                        </a:spcAft>
                        <a:buNone/>
                      </a:pPr>
                      <a:r>
                        <a:rPr lang="en-US" sz="1050"/>
                        <a:t>Zihuatanejo to Huetamo</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0.42</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0.21</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0.38</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0.97</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4.74</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18393">
                <a:tc>
                  <a:txBody>
                    <a:bodyPr/>
                    <a:lstStyle/>
                    <a:p>
                      <a:pPr marL="0" lvl="0" indent="0" algn="ctr" rtl="0">
                        <a:lnSpc>
                          <a:spcPct val="115000"/>
                        </a:lnSpc>
                        <a:spcBef>
                          <a:spcPts val="0"/>
                        </a:spcBef>
                        <a:spcAft>
                          <a:spcPts val="0"/>
                        </a:spcAft>
                        <a:buNone/>
                      </a:pPr>
                      <a:r>
                        <a:rPr lang="en-US" sz="1050"/>
                        <a:t>Zihuatanejo to Nueva Italia de Ruiz</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0.58</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0.83</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0.06</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0.97</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5.72</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18393">
                <a:tc>
                  <a:txBody>
                    <a:bodyPr/>
                    <a:lstStyle/>
                    <a:p>
                      <a:pPr marL="0" lvl="0" indent="0" algn="ctr" rtl="0">
                        <a:lnSpc>
                          <a:spcPct val="115000"/>
                        </a:lnSpc>
                        <a:spcBef>
                          <a:spcPts val="0"/>
                        </a:spcBef>
                        <a:spcAft>
                          <a:spcPts val="0"/>
                        </a:spcAft>
                        <a:buNone/>
                      </a:pPr>
                      <a:r>
                        <a:rPr lang="en-US" sz="1050"/>
                        <a:t>Nueva Italia de Ruiz to Uruapan</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0.98</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0.72</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1.00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0.78</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8.73</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29191">
                <a:tc>
                  <a:txBody>
                    <a:bodyPr/>
                    <a:lstStyle/>
                    <a:p>
                      <a:pPr marL="0" lvl="0" indent="0" algn="ctr" rtl="0">
                        <a:lnSpc>
                          <a:spcPct val="115000"/>
                        </a:lnSpc>
                        <a:spcBef>
                          <a:spcPts val="0"/>
                        </a:spcBef>
                        <a:spcAft>
                          <a:spcPts val="0"/>
                        </a:spcAft>
                        <a:buNone/>
                      </a:pPr>
                      <a:r>
                        <a:rPr lang="en-US" sz="1050"/>
                        <a:t>Huetamo to Morelia</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dirty="0"/>
                        <a:t>0.57</a:t>
                      </a:r>
                      <a:endParaRPr sz="1050" dirty="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0.51</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0.55</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0.50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dirty="0"/>
                        <a:t>5.28</a:t>
                      </a:r>
                      <a:endParaRPr sz="1050" dirty="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07646CCC-0A24-4BCF-AC4F-CE8E48B24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2937192885"/>
      </p:ext>
    </p:extLst>
  </p:cSld>
  <p:clrMapOvr>
    <a:masterClrMapping/>
  </p:clrMapOvr>
  <mc:AlternateContent xmlns:mc="http://schemas.openxmlformats.org/markup-compatibility/2006" xmlns:p14="http://schemas.microsoft.com/office/powerpoint/2010/main">
    <mc:Choice Requires="p14">
      <p:transition spd="slow" p14:dur="2000" advTm="56299"/>
    </mc:Choice>
    <mc:Fallback xmlns="">
      <p:transition spd="slow" advTm="5629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Graph Theory: Results</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296574" y="1577559"/>
            <a:ext cx="6252815" cy="3702881"/>
          </a:xfrm>
        </p:spPr>
        <p:txBody>
          <a:bodyPr/>
          <a:lstStyle/>
          <a:p>
            <a:pPr marL="0" lvl="0" indent="0">
              <a:spcBef>
                <a:spcPts val="0"/>
              </a:spcBef>
              <a:buNone/>
            </a:pPr>
            <a:r>
              <a:rPr lang="en-US" sz="2300" dirty="0">
                <a:solidFill>
                  <a:srgbClr val="FFFFFF"/>
                </a:solidFill>
              </a:rPr>
              <a:t>The routes with their respective weights were entered into Graph Tea</a:t>
            </a:r>
          </a:p>
          <a:p>
            <a:pPr marL="0" lvl="0" indent="0">
              <a:spcBef>
                <a:spcPts val="0"/>
              </a:spcBef>
              <a:buNone/>
            </a:pPr>
            <a:endParaRPr lang="en-US" sz="2400" dirty="0">
              <a:solidFill>
                <a:srgbClr val="FFFFFF"/>
              </a:solidFill>
            </a:endParaRPr>
          </a:p>
          <a:p>
            <a:pPr lvl="0" indent="-317500">
              <a:spcBef>
                <a:spcPts val="0"/>
              </a:spcBef>
              <a:buClr>
                <a:srgbClr val="FFFFFF"/>
              </a:buClr>
              <a:buSzPts val="1400"/>
              <a:buChar char="●"/>
            </a:pPr>
            <a:r>
              <a:rPr lang="en-US" sz="2100" dirty="0">
                <a:solidFill>
                  <a:srgbClr val="FFFFFF"/>
                </a:solidFill>
              </a:rPr>
              <a:t>The cities were defined with the nodes</a:t>
            </a:r>
          </a:p>
          <a:p>
            <a:pPr lvl="0" indent="-317500">
              <a:spcBef>
                <a:spcPts val="0"/>
              </a:spcBef>
              <a:buClr>
                <a:srgbClr val="FFFFFF"/>
              </a:buClr>
              <a:buSzPts val="1400"/>
              <a:buChar char="●"/>
            </a:pPr>
            <a:r>
              <a:rPr lang="en-US" sz="2100" dirty="0">
                <a:solidFill>
                  <a:srgbClr val="FFFFFF"/>
                </a:solidFill>
              </a:rPr>
              <a:t>The routes were defined as edges with weights</a:t>
            </a:r>
            <a:endParaRPr lang="en-US" sz="2100" dirty="0"/>
          </a:p>
        </p:txBody>
      </p:sp>
      <p:pic>
        <p:nvPicPr>
          <p:cNvPr id="8" name="Picture 7">
            <a:extLst>
              <a:ext uri="{FF2B5EF4-FFF2-40B4-BE49-F238E27FC236}">
                <a16:creationId xmlns:a16="http://schemas.microsoft.com/office/drawing/2014/main" id="{BDBA60D1-B954-4CC1-8506-569A0846D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316;p43">
            <a:extLst>
              <a:ext uri="{FF2B5EF4-FFF2-40B4-BE49-F238E27FC236}">
                <a16:creationId xmlns:a16="http://schemas.microsoft.com/office/drawing/2014/main" id="{FD219061-0B67-454C-8010-DA3FECA530D2}"/>
              </a:ext>
            </a:extLst>
          </p:cNvPr>
          <p:cNvPicPr preferRelativeResize="0"/>
          <p:nvPr/>
        </p:nvPicPr>
        <p:blipFill>
          <a:blip r:embed="rId3">
            <a:alphaModFix/>
          </a:blip>
          <a:stretch>
            <a:fillRect/>
          </a:stretch>
        </p:blipFill>
        <p:spPr>
          <a:xfrm>
            <a:off x="6851618" y="1508393"/>
            <a:ext cx="5043808" cy="4526647"/>
          </a:xfrm>
          <a:prstGeom prst="rect">
            <a:avLst/>
          </a:prstGeom>
          <a:noFill/>
          <a:ln w="28575">
            <a:solidFill>
              <a:schemeClr val="accent4"/>
            </a:solidFill>
          </a:ln>
        </p:spPr>
      </p:pic>
    </p:spTree>
    <p:extLst>
      <p:ext uri="{BB962C8B-B14F-4D97-AF65-F5344CB8AC3E}">
        <p14:creationId xmlns:p14="http://schemas.microsoft.com/office/powerpoint/2010/main" val="1434261385"/>
      </p:ext>
    </p:extLst>
  </p:cSld>
  <p:clrMapOvr>
    <a:masterClrMapping/>
  </p:clrMapOvr>
  <mc:AlternateContent xmlns:mc="http://schemas.openxmlformats.org/markup-compatibility/2006" xmlns:p14="http://schemas.microsoft.com/office/powerpoint/2010/main">
    <mc:Choice Requires="p14">
      <p:transition spd="slow" p14:dur="2000" advTm="60182"/>
    </mc:Choice>
    <mc:Fallback xmlns="">
      <p:transition spd="slow" advTm="6018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Graph Theory: Results</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296574" y="1577559"/>
            <a:ext cx="6252815" cy="3702881"/>
          </a:xfrm>
        </p:spPr>
        <p:txBody>
          <a:bodyPr/>
          <a:lstStyle/>
          <a:p>
            <a:pPr marL="0" lvl="0" indent="0">
              <a:spcBef>
                <a:spcPts val="0"/>
              </a:spcBef>
              <a:buNone/>
            </a:pPr>
            <a:r>
              <a:rPr lang="en-US" sz="2300" dirty="0">
                <a:solidFill>
                  <a:srgbClr val="FFFFFF"/>
                </a:solidFill>
              </a:rPr>
              <a:t>The path with the least amount of risk was determined</a:t>
            </a:r>
          </a:p>
          <a:p>
            <a:pPr marL="0" lvl="0" indent="0">
              <a:spcBef>
                <a:spcPts val="0"/>
              </a:spcBef>
              <a:buNone/>
            </a:pPr>
            <a:endParaRPr lang="en-US" sz="2300" dirty="0">
              <a:solidFill>
                <a:srgbClr val="FFFFFF"/>
              </a:solidFill>
            </a:endParaRPr>
          </a:p>
          <a:p>
            <a:pPr lvl="0" indent="-317500">
              <a:spcBef>
                <a:spcPts val="0"/>
              </a:spcBef>
              <a:buClr>
                <a:srgbClr val="FFFFFF"/>
              </a:buClr>
              <a:buSzPts val="1400"/>
              <a:buChar char="●"/>
            </a:pPr>
            <a:r>
              <a:rPr lang="en-US" sz="2100" dirty="0">
                <a:solidFill>
                  <a:srgbClr val="FFFFFF"/>
                </a:solidFill>
              </a:rPr>
              <a:t>Within Graph Tea, the Dijkstra Algorithm was ran</a:t>
            </a:r>
          </a:p>
          <a:p>
            <a:pPr lvl="0" indent="-317500">
              <a:spcBef>
                <a:spcPts val="0"/>
              </a:spcBef>
              <a:buClr>
                <a:srgbClr val="FFFFFF"/>
              </a:buClr>
              <a:buSzPts val="1400"/>
              <a:buChar char="●"/>
            </a:pPr>
            <a:r>
              <a:rPr lang="en-US" sz="2100" dirty="0">
                <a:solidFill>
                  <a:srgbClr val="FFFFFF"/>
                </a:solidFill>
              </a:rPr>
              <a:t>The algorithm used the weights to determine the path with the least weights, in this case risk level</a:t>
            </a:r>
          </a:p>
          <a:p>
            <a:pPr lvl="0" indent="-317500">
              <a:spcBef>
                <a:spcPts val="0"/>
              </a:spcBef>
              <a:buClr>
                <a:srgbClr val="FFFFFF"/>
              </a:buClr>
              <a:buSzPts val="1400"/>
              <a:buChar char="●"/>
            </a:pPr>
            <a:r>
              <a:rPr lang="en-US" sz="2100" dirty="0">
                <a:solidFill>
                  <a:srgbClr val="FFFFFF"/>
                </a:solidFill>
              </a:rPr>
              <a:t>The path is shown below with the blue lines representing the route with the least amount of risk</a:t>
            </a:r>
            <a:endParaRPr lang="en-US" sz="2100" dirty="0"/>
          </a:p>
        </p:txBody>
      </p:sp>
      <p:pic>
        <p:nvPicPr>
          <p:cNvPr id="8" name="Picture 7">
            <a:extLst>
              <a:ext uri="{FF2B5EF4-FFF2-40B4-BE49-F238E27FC236}">
                <a16:creationId xmlns:a16="http://schemas.microsoft.com/office/drawing/2014/main" id="{82BFA18C-A118-47E9-BCF2-805455D37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325;p44">
            <a:extLst>
              <a:ext uri="{FF2B5EF4-FFF2-40B4-BE49-F238E27FC236}">
                <a16:creationId xmlns:a16="http://schemas.microsoft.com/office/drawing/2014/main" id="{6567D65E-C6A4-4DEA-AB59-14E80C229488}"/>
              </a:ext>
            </a:extLst>
          </p:cNvPr>
          <p:cNvPicPr preferRelativeResize="0"/>
          <p:nvPr/>
        </p:nvPicPr>
        <p:blipFill>
          <a:blip r:embed="rId3">
            <a:alphaModFix/>
          </a:blip>
          <a:stretch>
            <a:fillRect/>
          </a:stretch>
        </p:blipFill>
        <p:spPr>
          <a:xfrm>
            <a:off x="6915150" y="1677924"/>
            <a:ext cx="4557365" cy="4250436"/>
          </a:xfrm>
          <a:prstGeom prst="rect">
            <a:avLst/>
          </a:prstGeom>
          <a:noFill/>
          <a:ln w="28575">
            <a:solidFill>
              <a:schemeClr val="accent4"/>
            </a:solidFill>
          </a:ln>
        </p:spPr>
      </p:pic>
    </p:spTree>
    <p:extLst>
      <p:ext uri="{BB962C8B-B14F-4D97-AF65-F5344CB8AC3E}">
        <p14:creationId xmlns:p14="http://schemas.microsoft.com/office/powerpoint/2010/main" val="913714935"/>
      </p:ext>
    </p:extLst>
  </p:cSld>
  <p:clrMapOvr>
    <a:masterClrMapping/>
  </p:clrMapOvr>
  <mc:AlternateContent xmlns:mc="http://schemas.openxmlformats.org/markup-compatibility/2006" xmlns:p14="http://schemas.microsoft.com/office/powerpoint/2010/main">
    <mc:Choice Requires="p14">
      <p:transition spd="slow" p14:dur="2000" advTm="53459"/>
    </mc:Choice>
    <mc:Fallback xmlns="">
      <p:transition spd="slow" advTm="53459"/>
    </mc:Fallback>
  </mc:AlternateContent>
  <p:extLst mod="1">
    <p:ext uri="{3A86A75C-4F4B-4683-9AE1-C65F6400EC91}">
      <p14:laserTraceLst xmlns:p14="http://schemas.microsoft.com/office/powerpoint/2010/main">
        <p14:tracePtLst>
          <p14:tracePt t="939" x="5657850" y="3460750"/>
          <p14:tracePt t="1129" x="5664200" y="3460750"/>
          <p14:tracePt t="1138" x="5676900" y="3454400"/>
          <p14:tracePt t="1145" x="5695950" y="3435350"/>
          <p14:tracePt t="1154" x="5721350" y="3409950"/>
          <p14:tracePt t="1171" x="5772150" y="3352800"/>
          <p14:tracePt t="1188" x="5829300" y="3251200"/>
          <p14:tracePt t="1204" x="5899150" y="3092450"/>
          <p14:tracePt t="1221" x="5981700" y="2901950"/>
          <p14:tracePt t="1238" x="6070600" y="2654300"/>
          <p14:tracePt t="1254" x="6140450" y="2501900"/>
          <p14:tracePt t="1271" x="6210300" y="2374900"/>
          <p14:tracePt t="1288" x="6267450" y="2266950"/>
          <p14:tracePt t="1304" x="6299200" y="2178050"/>
          <p14:tracePt t="1321" x="6324600" y="2114550"/>
          <p14:tracePt t="1338" x="6350000" y="2057400"/>
          <p14:tracePt t="1354" x="6375400" y="2032000"/>
          <p14:tracePt t="1371" x="6381750" y="2025650"/>
          <p14:tracePt t="1388" x="6394450" y="2019300"/>
          <p14:tracePt t="1404" x="6400800" y="2019300"/>
          <p14:tracePt t="1421" x="6432550" y="2012950"/>
          <p14:tracePt t="1438" x="6483350" y="2012950"/>
          <p14:tracePt t="1454" x="6584950" y="2012950"/>
          <p14:tracePt t="1471" x="6642100" y="2012950"/>
          <p14:tracePt t="1488" x="6699250" y="2025650"/>
          <p14:tracePt t="1504" x="6743700" y="2032000"/>
          <p14:tracePt t="1521" x="6781800" y="2057400"/>
          <p14:tracePt t="1538" x="6832600" y="2114550"/>
          <p14:tracePt t="1555" x="6864350" y="2171700"/>
          <p14:tracePt t="1571" x="6889750" y="2209800"/>
          <p14:tracePt t="1588" x="6921500" y="2260600"/>
          <p14:tracePt t="1604" x="6959600" y="2317750"/>
          <p14:tracePt t="1621" x="6991350" y="2362200"/>
          <p14:tracePt t="1638" x="6997700" y="2393950"/>
          <p14:tracePt t="1654" x="6997700" y="2400300"/>
          <p14:tracePt t="25163" x="7016750" y="2419350"/>
          <p14:tracePt t="25168" x="7048500" y="2444750"/>
          <p14:tracePt t="25176" x="7080250" y="2476500"/>
          <p14:tracePt t="25189" x="7099300" y="2508250"/>
          <p14:tracePt t="25206" x="7137400" y="2571750"/>
          <p14:tracePt t="25223" x="7150100" y="2641600"/>
          <p14:tracePt t="25240" x="7162800" y="2768600"/>
          <p14:tracePt t="25256" x="7169150" y="2857500"/>
          <p14:tracePt t="25273" x="7169150" y="2952750"/>
          <p14:tracePt t="25289" x="7169150" y="3060700"/>
          <p14:tracePt t="25306" x="7169150" y="3162300"/>
          <p14:tracePt t="25323" x="7169150" y="3270250"/>
          <p14:tracePt t="25340" x="7169150" y="3416300"/>
          <p14:tracePt t="25356" x="7169150" y="3505200"/>
          <p14:tracePt t="25373" x="7169150" y="3587750"/>
          <p14:tracePt t="25390" x="7169150" y="3676650"/>
          <p14:tracePt t="25406" x="7169150" y="3765550"/>
          <p14:tracePt t="25423" x="7169150" y="3854450"/>
          <p14:tracePt t="25439" x="7175500" y="4013200"/>
          <p14:tracePt t="25456" x="7188200" y="4102100"/>
          <p14:tracePt t="25473" x="7213600" y="4197350"/>
          <p14:tracePt t="25489" x="7232650" y="4286250"/>
          <p14:tracePt t="25506" x="7258050" y="4368800"/>
          <p14:tracePt t="25523" x="7277100" y="4451350"/>
          <p14:tracePt t="25540" x="7327900" y="4591050"/>
          <p14:tracePt t="25556" x="7366000" y="4686300"/>
          <p14:tracePt t="25573" x="7416800" y="4800600"/>
          <p14:tracePt t="25590" x="7461250" y="4908550"/>
          <p14:tracePt t="25607" x="7524750" y="5029200"/>
          <p14:tracePt t="25623" x="7594600" y="5124450"/>
          <p14:tracePt t="25640" x="7708900" y="5232400"/>
          <p14:tracePt t="25657" x="7797800" y="5308600"/>
          <p14:tracePt t="25673" x="7874000" y="5372100"/>
          <p14:tracePt t="25690" x="7962900" y="5435600"/>
          <p14:tracePt t="25692" x="7988300" y="5454650"/>
          <p14:tracePt t="25707" x="8026400" y="5486400"/>
          <p14:tracePt t="25723" x="8077200" y="5524500"/>
          <p14:tracePt t="25740" x="8115300" y="5562600"/>
          <p14:tracePt t="25756" x="8159750" y="5607050"/>
          <p14:tracePt t="25773" x="8210550" y="5645150"/>
          <p14:tracePt t="25789" x="8286750" y="5689600"/>
          <p14:tracePt t="25806" x="8362950" y="5746750"/>
          <p14:tracePt t="25823" x="8432800" y="5772150"/>
          <p14:tracePt t="25840" x="8496300" y="5797550"/>
          <p14:tracePt t="25857" x="8547100" y="5803900"/>
          <p14:tracePt t="25873" x="8578850" y="5810250"/>
          <p14:tracePt t="25890" x="8604250" y="5810250"/>
          <p14:tracePt t="25907" x="8648700" y="5816600"/>
          <p14:tracePt t="25923" x="8693150" y="5822950"/>
          <p14:tracePt t="25940" x="8737600" y="5822950"/>
          <p14:tracePt t="25957" x="8743950" y="5822950"/>
          <p14:tracePt t="25973" x="8750300" y="5822950"/>
          <p14:tracePt t="26006" x="8756650" y="5822950"/>
          <p14:tracePt t="26023" x="8775700" y="5822950"/>
          <p14:tracePt t="26040" x="8801100" y="5822950"/>
          <p14:tracePt t="26057" x="8807450" y="5822950"/>
          <p14:tracePt t="26073" x="8813800" y="5822950"/>
          <p14:tracePt t="26790" x="8820150" y="5822950"/>
          <p14:tracePt t="26796" x="8826500" y="5822950"/>
          <p14:tracePt t="26807" x="8832850" y="5816600"/>
          <p14:tracePt t="26824" x="8839200" y="5803900"/>
          <p14:tracePt t="26840" x="8845550" y="5791200"/>
          <p14:tracePt t="26857" x="8851900" y="5772150"/>
          <p14:tracePt t="26873" x="8851900" y="5759450"/>
          <p14:tracePt t="26890" x="8851900" y="5746750"/>
          <p14:tracePt t="26907" x="8851900" y="5727700"/>
          <p14:tracePt t="26923" x="8851900" y="5715000"/>
          <p14:tracePt t="26940" x="8851900" y="5708650"/>
          <p14:tracePt t="26957" x="8851900" y="5695950"/>
          <p14:tracePt t="26973" x="8851900" y="5689600"/>
          <p14:tracePt t="27007" x="8851900" y="5676900"/>
          <p14:tracePt t="27023" x="8851900" y="5670550"/>
          <p14:tracePt t="27057" x="8845550" y="5664200"/>
          <p14:tracePt t="27074" x="8839200" y="5657850"/>
          <p14:tracePt t="27107" x="8832850" y="5651500"/>
          <p14:tracePt t="27124" x="8832850" y="5645150"/>
          <p14:tracePt t="27140" x="8832850" y="5638800"/>
          <p14:tracePt t="27157" x="8826500" y="5638800"/>
          <p14:tracePt t="27173" x="8820150" y="5632450"/>
          <p14:tracePt t="27190" x="8820150" y="5626100"/>
          <p14:tracePt t="27207" x="8820150" y="5619750"/>
          <p14:tracePt t="27252" x="8820150" y="5613400"/>
          <p14:tracePt t="27260" x="8820150" y="5607050"/>
          <p14:tracePt t="27290" x="8820150" y="5600700"/>
          <p14:tracePt t="27298" x="8820150" y="5594350"/>
          <p14:tracePt t="27322" x="8820150" y="5588000"/>
          <p14:tracePt t="27336" x="8813800" y="5588000"/>
          <p14:tracePt t="27368" x="8813800" y="5581650"/>
          <p14:tracePt t="27382" x="8813800" y="5575300"/>
          <p14:tracePt t="27414" x="8813800" y="5568950"/>
          <p14:tracePt t="32887" x="8820150" y="5562600"/>
          <p14:tracePt t="32895" x="8826500" y="5562600"/>
          <p14:tracePt t="32919" x="8832850" y="5562600"/>
          <p14:tracePt t="32927" x="8832850" y="5556250"/>
          <p14:tracePt t="32933" x="8839200" y="5556250"/>
          <p14:tracePt t="32951" x="8845550" y="5549900"/>
          <p14:tracePt t="32957" x="8851900" y="5549900"/>
          <p14:tracePt t="32974" x="8851900" y="5543550"/>
          <p14:tracePt t="32991" x="8858250" y="5537200"/>
          <p14:tracePt t="33024" x="8864600" y="5537200"/>
          <p14:tracePt t="33041" x="8870950" y="5524500"/>
          <p14:tracePt t="33057" x="8877300" y="5518150"/>
          <p14:tracePt t="33074" x="8883650" y="5518150"/>
          <p14:tracePt t="33091" x="8883650" y="5511800"/>
          <p14:tracePt t="33108" x="8896350" y="5505450"/>
          <p14:tracePt t="33124" x="8902700" y="5492750"/>
          <p14:tracePt t="33141" x="8915400" y="5486400"/>
          <p14:tracePt t="33157" x="8921750" y="5480050"/>
          <p14:tracePt t="33174" x="8940800" y="5473700"/>
          <p14:tracePt t="33190" x="8947150" y="5467350"/>
          <p14:tracePt t="33207" x="8959850" y="5461000"/>
          <p14:tracePt t="33224" x="8978900" y="5454650"/>
          <p14:tracePt t="33241" x="8991600" y="5448300"/>
          <p14:tracePt t="33257" x="9010650" y="5441950"/>
          <p14:tracePt t="33274" x="9017000" y="5435600"/>
          <p14:tracePt t="33291" x="9029700" y="5429250"/>
          <p14:tracePt t="33307" x="9042400" y="5429250"/>
          <p14:tracePt t="33324" x="9061450" y="5422900"/>
          <p14:tracePt t="33341" x="9074150" y="5416550"/>
          <p14:tracePt t="33357" x="9093200" y="5410200"/>
          <p14:tracePt t="33374" x="9099550" y="5397500"/>
          <p14:tracePt t="33391" x="9118600" y="5391150"/>
          <p14:tracePt t="33407" x="9124950" y="5391150"/>
          <p14:tracePt t="33424" x="9137650" y="5391150"/>
          <p14:tracePt t="33441" x="9144000" y="5384800"/>
          <p14:tracePt t="33458" x="9163050" y="5372100"/>
          <p14:tracePt t="33474" x="9169400" y="5372100"/>
          <p14:tracePt t="33491" x="9175750" y="5365750"/>
          <p14:tracePt t="33507" x="9188450" y="5359400"/>
          <p14:tracePt t="33524" x="9194800" y="5353050"/>
          <p14:tracePt t="33541" x="9201150" y="5353050"/>
          <p14:tracePt t="33558" x="9213850" y="5340350"/>
          <p14:tracePt t="33574" x="9226550" y="5340350"/>
          <p14:tracePt t="33607" x="9226550" y="5327650"/>
          <p14:tracePt t="33641" x="9232900" y="5327650"/>
          <p14:tracePt t="33658" x="9245600" y="5321300"/>
          <p14:tracePt t="33691" x="9251950" y="5321300"/>
          <p14:tracePt t="33708" x="9251950" y="5314950"/>
          <p14:tracePt t="33727" x="9258300" y="5314950"/>
          <p14:tracePt t="33760" x="9258300" y="5308600"/>
          <p14:tracePt t="33805" x="9258300" y="5302250"/>
          <p14:tracePt t="33934" x="9264650" y="5302250"/>
          <p14:tracePt t="33942" x="9264650" y="5295900"/>
          <p14:tracePt t="33967" x="9264650" y="5289550"/>
          <p14:tracePt t="34043" x="9264650" y="5283200"/>
          <p14:tracePt t="34059" x="9264650" y="5276850"/>
          <p14:tracePt t="34067" x="9264650" y="5270500"/>
          <p14:tracePt t="34082" x="9264650" y="5264150"/>
          <p14:tracePt t="34090" x="9264650" y="5257800"/>
          <p14:tracePt t="34107" x="9264650" y="5251450"/>
          <p14:tracePt t="34124" x="9258300" y="5238750"/>
          <p14:tracePt t="34140" x="9258300" y="5232400"/>
          <p14:tracePt t="34157" x="9251950" y="5226050"/>
          <p14:tracePt t="34174" x="9245600" y="5200650"/>
          <p14:tracePt t="34190" x="9245600" y="5187950"/>
          <p14:tracePt t="34207" x="9239250" y="5175250"/>
          <p14:tracePt t="34224" x="9232900" y="5168900"/>
          <p14:tracePt t="34241" x="9232900" y="5156200"/>
          <p14:tracePt t="34258" x="9220200" y="5130800"/>
          <p14:tracePt t="34274" x="9201150" y="5105400"/>
          <p14:tracePt t="34290" x="9194800" y="5086350"/>
          <p14:tracePt t="34307" x="9188450" y="5073650"/>
          <p14:tracePt t="34340" x="9182100" y="5067300"/>
          <p14:tracePt t="34374" x="9175750" y="5048250"/>
          <p14:tracePt t="34390" x="9169400" y="5035550"/>
          <p14:tracePt t="34407" x="9156700" y="5029200"/>
          <p14:tracePt t="34424" x="9156700" y="5016500"/>
          <p14:tracePt t="34441" x="9150350" y="5010150"/>
          <p14:tracePt t="34457" x="9144000" y="5003800"/>
          <p14:tracePt t="34474" x="9137650" y="4991100"/>
          <p14:tracePt t="34490" x="9131300" y="4984750"/>
          <p14:tracePt t="34507" x="9124950" y="4978400"/>
          <p14:tracePt t="34524" x="9118600" y="4965700"/>
          <p14:tracePt t="34540" x="9112250" y="4959350"/>
          <p14:tracePt t="34557" x="9105900" y="4953000"/>
          <p14:tracePt t="34574" x="9099550" y="4940300"/>
          <p14:tracePt t="34591" x="9093200" y="4921250"/>
          <p14:tracePt t="34608" x="9086850" y="4914900"/>
          <p14:tracePt t="34624" x="9080500" y="4908550"/>
          <p14:tracePt t="34641" x="9074150" y="4895850"/>
          <p14:tracePt t="34657" x="9067800" y="4889500"/>
          <p14:tracePt t="34674" x="9067800" y="4883150"/>
          <p14:tracePt t="34767" x="9067800" y="4876800"/>
          <p14:tracePt t="34806" x="9067800" y="4870450"/>
          <p14:tracePt t="34860" x="9067800" y="4864100"/>
          <p14:tracePt t="35036" x="9074150" y="4864100"/>
          <p14:tracePt t="35053" x="9080500" y="4864100"/>
          <p14:tracePt t="35060" x="9080500" y="4857750"/>
          <p14:tracePt t="35068" x="9086850" y="4857750"/>
          <p14:tracePt t="35074" x="9093200" y="4851400"/>
          <p14:tracePt t="35090" x="9105900" y="4851400"/>
          <p14:tracePt t="35108" x="9118600" y="4851400"/>
          <p14:tracePt t="35124" x="9131300" y="4851400"/>
          <p14:tracePt t="35141" x="9144000" y="4845050"/>
          <p14:tracePt t="35157" x="9175750" y="4838700"/>
          <p14:tracePt t="35174" x="9194800" y="4838700"/>
          <p14:tracePt t="35190" x="9232900" y="4838700"/>
          <p14:tracePt t="35207" x="9245600" y="4838700"/>
          <p14:tracePt t="35224" x="9258300" y="4838700"/>
          <p14:tracePt t="35241" x="9277350" y="4838700"/>
          <p14:tracePt t="35257" x="9290050" y="4838700"/>
          <p14:tracePt t="35274" x="9309100" y="4838700"/>
          <p14:tracePt t="35290" x="9334500" y="4838700"/>
          <p14:tracePt t="35307" x="9353550" y="4838700"/>
          <p14:tracePt t="35324" x="9372600" y="4832350"/>
          <p14:tracePt t="35341" x="9378950" y="4832350"/>
          <p14:tracePt t="35357" x="9391650" y="4826000"/>
          <p14:tracePt t="35374" x="9404350" y="4826000"/>
          <p14:tracePt t="35390" x="9423400" y="4826000"/>
          <p14:tracePt t="35407" x="9461500" y="4826000"/>
          <p14:tracePt t="35424" x="9493250" y="4826000"/>
          <p14:tracePt t="35440" x="9512300" y="4826000"/>
          <p14:tracePt t="35457" x="9531350" y="4819650"/>
          <p14:tracePt t="35474" x="9556750" y="4819650"/>
          <p14:tracePt t="35490" x="9588500" y="4813300"/>
          <p14:tracePt t="35507" x="9607550" y="4806950"/>
          <p14:tracePt t="35524" x="9620250" y="4794250"/>
          <p14:tracePt t="35540" x="9639300" y="4794250"/>
          <p14:tracePt t="35557" x="9652000" y="4781550"/>
          <p14:tracePt t="35574" x="9664700" y="4775200"/>
          <p14:tracePt t="35590" x="9683750" y="4768850"/>
          <p14:tracePt t="35607" x="9702800" y="4762500"/>
          <p14:tracePt t="35624" x="9728200" y="4743450"/>
          <p14:tracePt t="35640" x="9766300" y="4718050"/>
          <p14:tracePt t="35657" x="9804400" y="4705350"/>
          <p14:tracePt t="35674" x="9829800" y="4686300"/>
          <p14:tracePt t="35691" x="9855200" y="4673600"/>
          <p14:tracePt t="35694" x="9867900" y="4667250"/>
          <p14:tracePt t="35707" x="9880600" y="4660900"/>
          <p14:tracePt t="35724" x="9912350" y="4648200"/>
          <p14:tracePt t="35741" x="9931400" y="4635500"/>
          <p14:tracePt t="35758" x="9944100" y="4622800"/>
          <p14:tracePt t="35774" x="9969500" y="4610100"/>
          <p14:tracePt t="35791" x="9982200" y="4597400"/>
          <p14:tracePt t="35807" x="9994900" y="4597400"/>
          <p14:tracePt t="35824" x="10001250" y="4591050"/>
          <p14:tracePt t="35841" x="10007600" y="4584700"/>
          <p14:tracePt t="35858" x="10013950" y="4578350"/>
          <p14:tracePt t="35874" x="10026650" y="4578350"/>
          <p14:tracePt t="35891" x="10045700" y="4565650"/>
          <p14:tracePt t="35907" x="10064750" y="4559300"/>
          <p14:tracePt t="35924" x="10090150" y="4540250"/>
          <p14:tracePt t="35941" x="10102850" y="4533900"/>
          <p14:tracePt t="35957" x="10128250" y="4527550"/>
          <p14:tracePt t="35974" x="10153650" y="4514850"/>
          <p14:tracePt t="35991" x="10191750" y="4495800"/>
          <p14:tracePt t="36008" x="10217150" y="4476750"/>
          <p14:tracePt t="36024" x="10255250" y="4451350"/>
          <p14:tracePt t="36041" x="10274300" y="4432300"/>
          <p14:tracePt t="36058" x="10293350" y="4419600"/>
          <p14:tracePt t="36074" x="10312400" y="4419600"/>
          <p14:tracePt t="36091" x="10325100" y="4413250"/>
          <p14:tracePt t="36108" x="10350500" y="4394200"/>
          <p14:tracePt t="36124" x="10369550" y="4387850"/>
          <p14:tracePt t="36141" x="10382250" y="4375150"/>
          <p14:tracePt t="36158" x="10394950" y="4356100"/>
          <p14:tracePt t="36174" x="10414000" y="4343400"/>
          <p14:tracePt t="36190" x="10426700" y="4337050"/>
          <p14:tracePt t="36207" x="10426700" y="4330700"/>
          <p14:tracePt t="36224" x="10445750" y="4324350"/>
          <p14:tracePt t="36240" x="10452100" y="4311650"/>
          <p14:tracePt t="36257" x="10458450" y="4305300"/>
          <p14:tracePt t="36274" x="10471150" y="4292600"/>
          <p14:tracePt t="36291" x="10483850" y="4286250"/>
          <p14:tracePt t="36308" x="10483850" y="4279900"/>
          <p14:tracePt t="36324" x="10502900" y="4260850"/>
          <p14:tracePt t="36341" x="10502900" y="4254500"/>
          <p14:tracePt t="36358" x="10515600" y="4248150"/>
          <p14:tracePt t="36374" x="10521950" y="4235450"/>
          <p14:tracePt t="36391" x="10521950" y="4229100"/>
          <p14:tracePt t="36408" x="10528300" y="4222750"/>
          <p14:tracePt t="36424" x="10528300" y="4216400"/>
          <p14:tracePt t="36441" x="10534650" y="4210050"/>
          <p14:tracePt t="36458" x="10541000" y="4210050"/>
          <p14:tracePt t="36491" x="10541000" y="4203700"/>
          <p14:tracePt t="36507" x="10541000" y="4197350"/>
          <p14:tracePt t="36525" x="10547350" y="4191000"/>
          <p14:tracePt t="36541" x="10553700" y="4184650"/>
          <p14:tracePt t="36558" x="10553700" y="4178300"/>
          <p14:tracePt t="36574" x="10553700" y="4171950"/>
          <p14:tracePt t="36591" x="10560050" y="4165600"/>
          <p14:tracePt t="36608" x="10566400" y="4159250"/>
          <p14:tracePt t="36641" x="10566400" y="4152900"/>
          <p14:tracePt t="36658" x="10572750" y="4152900"/>
          <p14:tracePt t="36674" x="10572750" y="4146550"/>
          <p14:tracePt t="36693" x="10572750" y="4140200"/>
          <p14:tracePt t="36709" x="10572750" y="4133850"/>
          <p14:tracePt t="36724" x="10579100" y="4127500"/>
          <p14:tracePt t="36741" x="10591800" y="4108450"/>
          <p14:tracePt t="36758" x="10591800" y="4095750"/>
          <p14:tracePt t="36774" x="10604500" y="4083050"/>
          <p14:tracePt t="36791" x="10610850" y="4064000"/>
          <p14:tracePt t="36808" x="10610850" y="4057650"/>
          <p14:tracePt t="36824" x="10610850" y="4044950"/>
          <p14:tracePt t="37457" x="10604500" y="4038600"/>
          <p14:tracePt t="37465" x="10585450" y="4032250"/>
          <p14:tracePt t="37475" x="10572750" y="4025900"/>
          <p14:tracePt t="37491" x="10528300" y="4000500"/>
          <p14:tracePt t="37508" x="10490200" y="3968750"/>
          <p14:tracePt t="37524" x="10452100" y="3949700"/>
          <p14:tracePt t="37542" x="10420350" y="3930650"/>
          <p14:tracePt t="37558" x="10407650" y="3924300"/>
          <p14:tracePt t="37574" x="10394950" y="3917950"/>
          <p14:tracePt t="37592" x="10382250" y="3911600"/>
          <p14:tracePt t="37608" x="10363200" y="3892550"/>
          <p14:tracePt t="37625" x="10331450" y="3867150"/>
          <p14:tracePt t="37642" x="10312400" y="3848100"/>
          <p14:tracePt t="37658" x="10306050" y="3841750"/>
          <p14:tracePt t="37674" x="10293350" y="3835400"/>
          <p14:tracePt t="37691" x="10280650" y="3822700"/>
          <p14:tracePt t="37707" x="10255250" y="3810000"/>
          <p14:tracePt t="37724" x="10229850" y="3784600"/>
          <p14:tracePt t="37741" x="10172700" y="3746500"/>
          <p14:tracePt t="37757" x="10134600" y="3727450"/>
          <p14:tracePt t="37774" x="10121900" y="3727450"/>
          <p14:tracePt t="37791" x="10109200" y="3721100"/>
          <p14:tracePt t="37824" x="10096500" y="3714750"/>
          <p14:tracePt t="37841" x="10077450" y="3708400"/>
          <p14:tracePt t="37857" x="10064750" y="3708400"/>
          <p14:tracePt t="37874" x="10052050" y="3702050"/>
          <p14:tracePt t="37891" x="10039350" y="3695700"/>
          <p14:tracePt t="37907" x="10026650" y="3689350"/>
          <p14:tracePt t="37924" x="10001250" y="3683000"/>
          <p14:tracePt t="37941" x="9969500" y="3683000"/>
          <p14:tracePt t="37957" x="9937750" y="3676650"/>
          <p14:tracePt t="37974" x="9899650" y="3670300"/>
          <p14:tracePt t="37991" x="9867900" y="3663950"/>
          <p14:tracePt t="38007" x="9836150" y="3657600"/>
          <p14:tracePt t="38024" x="9817100" y="3651250"/>
          <p14:tracePt t="38041" x="9791700" y="3638550"/>
          <p14:tracePt t="38057" x="9772650" y="3638550"/>
          <p14:tracePt t="38074" x="9766300" y="3638550"/>
          <p14:tracePt t="38091" x="9753600" y="3632200"/>
          <p14:tracePt t="38107" x="9740900" y="3619500"/>
          <p14:tracePt t="38124" x="9721850" y="3606800"/>
          <p14:tracePt t="38141" x="9690100" y="3594100"/>
          <p14:tracePt t="38157" x="9658350" y="3587750"/>
          <p14:tracePt t="38174" x="9645650" y="3581400"/>
          <p14:tracePt t="38191" x="9626600" y="3575050"/>
          <p14:tracePt t="38207" x="9620250" y="3575050"/>
          <p14:tracePt t="38224" x="9607550" y="3568700"/>
          <p14:tracePt t="38241" x="9601200" y="3562350"/>
          <p14:tracePt t="38257" x="9588500" y="3549650"/>
          <p14:tracePt t="38274" x="9575800" y="3543300"/>
          <p14:tracePt t="38291" x="9569450" y="3543300"/>
          <p14:tracePt t="38308" x="9556750" y="3536950"/>
          <p14:tracePt t="38341" x="9544050" y="3530600"/>
          <p14:tracePt t="38357" x="9531350" y="3524250"/>
          <p14:tracePt t="38374" x="9505950" y="3511550"/>
          <p14:tracePt t="38391" x="9480550" y="3505200"/>
          <p14:tracePt t="38407" x="9474200" y="3498850"/>
          <p14:tracePt t="38613" x="9467850" y="3498850"/>
          <p14:tracePt t="38620" x="9461500" y="3486150"/>
          <p14:tracePt t="38626" x="9461500" y="3473450"/>
          <p14:tracePt t="38641" x="9448800" y="3454400"/>
          <p14:tracePt t="38657" x="9436100" y="3435350"/>
          <p14:tracePt t="38674" x="9417050" y="3409950"/>
          <p14:tracePt t="38691" x="9417050" y="3390900"/>
          <p14:tracePt t="38708" x="9410700" y="3365500"/>
          <p14:tracePt t="38724" x="9398000" y="3314700"/>
          <p14:tracePt t="38741" x="9378950" y="3251200"/>
          <p14:tracePt t="38757" x="9353550" y="3175000"/>
          <p14:tracePt t="38774" x="9328150" y="3092450"/>
          <p14:tracePt t="38791" x="9315450" y="3060700"/>
          <p14:tracePt t="38807" x="9309100" y="3035300"/>
          <p14:tracePt t="38824" x="9309100" y="3022600"/>
          <p14:tracePt t="38841" x="9302750" y="3009900"/>
          <p14:tracePt t="38858" x="9302750" y="2990850"/>
          <p14:tracePt t="38874" x="9302750" y="2952750"/>
          <p14:tracePt t="38891" x="9296400" y="2927350"/>
          <p14:tracePt t="38907" x="9290050" y="2908300"/>
          <p14:tracePt t="38924" x="9283700" y="2889250"/>
          <p14:tracePt t="38941" x="9277350" y="2882900"/>
          <p14:tracePt t="38957" x="9271000" y="2870200"/>
          <p14:tracePt t="38974" x="9264650" y="2857500"/>
          <p14:tracePt t="39383" x="9277350" y="2857500"/>
          <p14:tracePt t="39391" x="9296400" y="2851150"/>
          <p14:tracePt t="39399" x="9321800" y="2851150"/>
          <p14:tracePt t="39407" x="9334500" y="2851150"/>
          <p14:tracePt t="39424" x="9372600" y="2851150"/>
          <p14:tracePt t="39441" x="9404350" y="2851150"/>
          <p14:tracePt t="39458" x="9436100" y="2851150"/>
          <p14:tracePt t="39474" x="9448800" y="2851150"/>
          <p14:tracePt t="39491" x="9455150" y="2851150"/>
          <p14:tracePt t="40200" x="9474200" y="2851150"/>
          <p14:tracePt t="40208" x="9493250" y="2851150"/>
          <p14:tracePt t="40216" x="9525000" y="2844800"/>
          <p14:tracePt t="40225" x="9563100" y="2838450"/>
          <p14:tracePt t="40241" x="9601200" y="2832100"/>
          <p14:tracePt t="40258" x="9632950" y="2832100"/>
          <p14:tracePt t="40275" x="9652000" y="2819400"/>
          <p14:tracePt t="40291" x="9671050" y="2813050"/>
          <p14:tracePt t="40308" x="9696450" y="2813050"/>
          <p14:tracePt t="40325" x="9715500" y="2813050"/>
          <p14:tracePt t="40341" x="9728200" y="2806700"/>
          <p14:tracePt t="40358" x="9734550" y="2800350"/>
          <p14:tracePt t="40375" x="9747250" y="2794000"/>
          <p14:tracePt t="40391" x="9759950" y="2787650"/>
          <p14:tracePt t="40408" x="9785350" y="2768600"/>
          <p14:tracePt t="40425" x="9804400" y="2768600"/>
          <p14:tracePt t="40442" x="9817100" y="2762250"/>
          <p14:tracePt t="40458" x="9823450" y="2755900"/>
          <p14:tracePt t="40475" x="9829800" y="2755900"/>
          <p14:tracePt t="40491" x="9848850" y="2749550"/>
          <p14:tracePt t="40508" x="9867900" y="2749550"/>
          <p14:tracePt t="40525" x="9886950" y="2749550"/>
          <p14:tracePt t="40541" x="9906000" y="2743200"/>
          <p14:tracePt t="40558" x="9918700" y="2736850"/>
          <p14:tracePt t="40574" x="9918700" y="2730500"/>
          <p14:tracePt t="40591" x="9931400" y="2730500"/>
          <p14:tracePt t="40608" x="9937750" y="2730500"/>
          <p14:tracePt t="40625" x="9956800" y="2730500"/>
          <p14:tracePt t="40641" x="9969500" y="2730500"/>
          <p14:tracePt t="40658" x="9988550" y="2730500"/>
          <p14:tracePt t="40675" x="9994900" y="2730500"/>
          <p14:tracePt t="40691" x="10001250" y="2730500"/>
          <p14:tracePt t="40756" x="10007600" y="2730500"/>
          <p14:tracePt t="40764" x="10020300" y="2730500"/>
          <p14:tracePt t="40775" x="10026650" y="2730500"/>
          <p14:tracePt t="40791" x="10039350" y="2724150"/>
          <p14:tracePt t="40808" x="10045700" y="2717800"/>
          <p14:tracePt t="40825" x="10058400" y="2711450"/>
          <p14:tracePt t="40842" x="10058400" y="2705100"/>
          <p14:tracePt t="40886" x="10064750" y="2705100"/>
          <p14:tracePt t="40894" x="10071100" y="2705100"/>
          <p14:tracePt t="40908" x="10077450" y="2705100"/>
          <p14:tracePt t="40925" x="10083800" y="2698750"/>
          <p14:tracePt t="40941" x="10090150" y="2698750"/>
          <p14:tracePt t="40958" x="10096500" y="2698750"/>
          <p14:tracePt t="40975" x="10096500" y="2692400"/>
          <p14:tracePt t="41019" x="10102850" y="2692400"/>
          <p14:tracePt t="41027" x="10109200" y="2692400"/>
          <p14:tracePt t="41048" x="10115550" y="2686050"/>
          <p14:tracePt t="41058" x="10121900" y="2686050"/>
          <p14:tracePt t="41075" x="10128250" y="2686050"/>
          <p14:tracePt t="41091" x="10134600" y="2673350"/>
          <p14:tracePt t="41108" x="10140950" y="2673350"/>
          <p14:tracePt t="41125" x="10147300" y="2673350"/>
          <p14:tracePt t="41141" x="10160000" y="2673350"/>
          <p14:tracePt t="41158" x="10166350" y="2667000"/>
          <p14:tracePt t="41175" x="10179050" y="2667000"/>
          <p14:tracePt t="41192" x="10185400" y="2660650"/>
          <p14:tracePt t="41194" x="10191750" y="2660650"/>
          <p14:tracePt t="41210" x="10198100" y="2660650"/>
          <p14:tracePt t="41272" x="10204450" y="2660650"/>
          <p14:tracePt t="41288" x="10204450" y="2654300"/>
          <p14:tracePt t="41294" x="10210800" y="2654300"/>
          <p14:tracePt t="41308" x="10210800" y="2647950"/>
          <p14:tracePt t="41325" x="10223500" y="2641600"/>
          <p14:tracePt t="41342" x="10236200" y="2628900"/>
          <p14:tracePt t="41358" x="10255250" y="2609850"/>
          <p14:tracePt t="41375" x="10267950" y="2597150"/>
          <p14:tracePt t="41392" x="10287000" y="2584450"/>
          <p14:tracePt t="41408" x="10306050" y="2578100"/>
          <p14:tracePt t="41425" x="10325100" y="2571750"/>
          <p14:tracePt t="41441" x="10331450" y="2565400"/>
          <p14:tracePt t="41475" x="10337800" y="2565400"/>
          <p14:tracePt t="41526" x="10337800" y="2559050"/>
          <p14:tracePt t="41556" x="10344150" y="2559050"/>
          <p14:tracePt t="41572" x="10344150" y="2552700"/>
          <p14:tracePt t="41587" x="10350500" y="2552700"/>
          <p14:tracePt t="41618" x="10356850" y="2546350"/>
          <p14:tracePt t="41627" x="10363200" y="2546350"/>
          <p14:tracePt t="41635" x="10369550" y="2546350"/>
          <p14:tracePt t="41651" x="10369550" y="2540000"/>
          <p14:tracePt t="42335" x="10369550" y="2527300"/>
          <p14:tracePt t="42341" x="10369550" y="2520950"/>
          <p14:tracePt t="42365" x="10369550" y="2514600"/>
          <p14:tracePt t="42381" x="10369550" y="2508250"/>
          <p14:tracePt t="42411" x="10369550" y="2501900"/>
          <p14:tracePt t="42419" x="10369550" y="2495550"/>
          <p14:tracePt t="42435" x="10369550" y="2489200"/>
          <p14:tracePt t="42449" x="10369550" y="2482850"/>
          <p14:tracePt t="42458" x="10369550" y="2476500"/>
          <p14:tracePt t="42474" x="10363200" y="2470150"/>
          <p14:tracePt t="42491" x="10363200" y="2463800"/>
          <p14:tracePt t="42508" x="10363200" y="2457450"/>
          <p14:tracePt t="42524" x="10356850" y="2451100"/>
          <p14:tracePt t="42541" x="10350500" y="2432050"/>
          <p14:tracePt t="42558" x="10344150" y="2413000"/>
          <p14:tracePt t="42574" x="10331450" y="2400300"/>
          <p14:tracePt t="42591" x="10325100" y="2387600"/>
          <p14:tracePt t="42608" x="10318750" y="2387600"/>
          <p14:tracePt t="42624" x="10318750" y="2374900"/>
          <p14:tracePt t="42641" x="10312400" y="2368550"/>
          <p14:tracePt t="42658" x="10306050" y="2355850"/>
          <p14:tracePt t="42674" x="10299700" y="2349500"/>
          <p14:tracePt t="42708" x="10299700" y="2343150"/>
          <p14:tracePt t="42724" x="10293350" y="2336800"/>
          <p14:tracePt t="42741" x="10287000" y="2336800"/>
          <p14:tracePt t="42758" x="10287000" y="2330450"/>
          <p14:tracePt t="42789" x="10280650" y="2324100"/>
          <p14:tracePt t="42803" x="10280650" y="2317750"/>
          <p14:tracePt t="42819" x="10274300" y="2317750"/>
          <p14:tracePt t="42827" x="10274300" y="2311400"/>
          <p14:tracePt t="42841" x="10267950" y="2305050"/>
          <p14:tracePt t="42858" x="10267950" y="2298700"/>
          <p14:tracePt t="42874" x="10267950" y="2292350"/>
          <p14:tracePt t="42891" x="10261600" y="2286000"/>
          <p14:tracePt t="42908" x="10261600" y="2279650"/>
          <p14:tracePt t="42925" x="10261600" y="2273300"/>
          <p14:tracePt t="42958" x="10255250" y="2266950"/>
          <p14:tracePt t="42974" x="10248900" y="2266950"/>
          <p14:tracePt t="42991" x="10248900" y="2260600"/>
          <p14:tracePt t="43011" x="10248900" y="2254250"/>
          <p14:tracePt t="43035" x="10248900" y="2247900"/>
          <p14:tracePt t="43151" x="10242550" y="2241550"/>
          <p14:tracePt t="43168" x="10236200" y="2235200"/>
          <p14:tracePt t="43437" x="10236200" y="2228850"/>
          <p14:tracePt t="43444" x="10229850" y="2216150"/>
          <p14:tracePt t="43460" x="10229850" y="2209800"/>
          <p14:tracePt t="43569" x="10229850" y="2203450"/>
          <p14:tracePt t="43584" x="10229850" y="2197100"/>
          <p14:tracePt t="43623" x="10223500" y="2197100"/>
          <p14:tracePt t="43639" x="10223500" y="2190750"/>
          <p14:tracePt t="43661" x="10223500" y="2184400"/>
          <p14:tracePt t="43823" x="10223500" y="2178050"/>
          <p14:tracePt t="43830" x="10217150" y="2178050"/>
          <p14:tracePt t="44055" x="10217150" y="2171700"/>
          <p14:tracePt t="44068" x="10217150" y="2165350"/>
          <p14:tracePt t="44076" x="10210800" y="2165350"/>
          <p14:tracePt t="44091" x="10210800" y="2159000"/>
          <p14:tracePt t="44129" x="10210800" y="2152650"/>
          <p14:tracePt t="44145" x="10210800" y="2146300"/>
          <p14:tracePt t="44167" x="10204450" y="2146300"/>
          <p14:tracePt t="44175" x="10204450" y="2139950"/>
          <p14:tracePt t="44183" x="10204450" y="2133600"/>
          <p14:tracePt t="44214" x="10204450" y="2127250"/>
          <p14:tracePt t="48629"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D52E-2021-4FFD-A86D-40BE44219FDA}"/>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Graph Theory: Results</a:t>
            </a:r>
          </a:p>
        </p:txBody>
      </p:sp>
      <p:graphicFrame>
        <p:nvGraphicFramePr>
          <p:cNvPr id="12" name="Table 11">
            <a:extLst>
              <a:ext uri="{FF2B5EF4-FFF2-40B4-BE49-F238E27FC236}">
                <a16:creationId xmlns:a16="http://schemas.microsoft.com/office/drawing/2014/main" id="{D69D10F7-F84F-4BED-BFF7-758087FC114F}"/>
              </a:ext>
            </a:extLst>
          </p:cNvPr>
          <p:cNvGraphicFramePr>
            <a:graphicFrameLocks noGrp="1"/>
          </p:cNvGraphicFramePr>
          <p:nvPr>
            <p:extLst>
              <p:ext uri="{D42A27DB-BD31-4B8C-83A1-F6EECF244321}">
                <p14:modId xmlns:p14="http://schemas.microsoft.com/office/powerpoint/2010/main" val="3777317127"/>
              </p:ext>
            </p:extLst>
          </p:nvPr>
        </p:nvGraphicFramePr>
        <p:xfrm>
          <a:off x="571500" y="3429000"/>
          <a:ext cx="11292840" cy="2428679"/>
        </p:xfrm>
        <a:graphic>
          <a:graphicData uri="http://schemas.openxmlformats.org/drawingml/2006/table">
            <a:tbl>
              <a:tblPr>
                <a:tableStyleId>{5C22544A-7EE6-4342-B048-85BDC9FD1C3A}</a:tableStyleId>
              </a:tblPr>
              <a:tblGrid>
                <a:gridCol w="1882140">
                  <a:extLst>
                    <a:ext uri="{9D8B030D-6E8A-4147-A177-3AD203B41FA5}">
                      <a16:colId xmlns:a16="http://schemas.microsoft.com/office/drawing/2014/main" val="3291336983"/>
                    </a:ext>
                  </a:extLst>
                </a:gridCol>
                <a:gridCol w="1882140">
                  <a:extLst>
                    <a:ext uri="{9D8B030D-6E8A-4147-A177-3AD203B41FA5}">
                      <a16:colId xmlns:a16="http://schemas.microsoft.com/office/drawing/2014/main" val="1909296593"/>
                    </a:ext>
                  </a:extLst>
                </a:gridCol>
                <a:gridCol w="1882140">
                  <a:extLst>
                    <a:ext uri="{9D8B030D-6E8A-4147-A177-3AD203B41FA5}">
                      <a16:colId xmlns:a16="http://schemas.microsoft.com/office/drawing/2014/main" val="370482481"/>
                    </a:ext>
                  </a:extLst>
                </a:gridCol>
                <a:gridCol w="1882140">
                  <a:extLst>
                    <a:ext uri="{9D8B030D-6E8A-4147-A177-3AD203B41FA5}">
                      <a16:colId xmlns:a16="http://schemas.microsoft.com/office/drawing/2014/main" val="3121080735"/>
                    </a:ext>
                  </a:extLst>
                </a:gridCol>
                <a:gridCol w="1882140">
                  <a:extLst>
                    <a:ext uri="{9D8B030D-6E8A-4147-A177-3AD203B41FA5}">
                      <a16:colId xmlns:a16="http://schemas.microsoft.com/office/drawing/2014/main" val="2058318752"/>
                    </a:ext>
                  </a:extLst>
                </a:gridCol>
                <a:gridCol w="1882140">
                  <a:extLst>
                    <a:ext uri="{9D8B030D-6E8A-4147-A177-3AD203B41FA5}">
                      <a16:colId xmlns:a16="http://schemas.microsoft.com/office/drawing/2014/main" val="3327295891"/>
                    </a:ext>
                  </a:extLst>
                </a:gridCol>
              </a:tblGrid>
              <a:tr h="425461">
                <a:tc>
                  <a:txBody>
                    <a:bodyPr/>
                    <a:lstStyle/>
                    <a:p>
                      <a:pPr algn="ctr" fontAlgn="ctr"/>
                      <a:r>
                        <a:rPr lang="en-US" sz="1000" u="none" strike="noStrike" dirty="0">
                          <a:effectLst/>
                        </a:rPr>
                        <a:t>Distance, Crime, Circuity, Population, Cartel Presence</a:t>
                      </a:r>
                      <a:endParaRPr lang="en-US" sz="10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Circuity, Crime, Population, Cartel Presence</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BR" sz="1000" u="none" strike="noStrike">
                          <a:effectLst/>
                        </a:rPr>
                        <a:t>Distance, Circuity, Crime, Cartel Presence</a:t>
                      </a:r>
                      <a:endParaRPr lang="pt-BR"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Distance, Circuity, Crime, Population</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Distance, Circuity, Population, Cartel Presence</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Distance, Crime, Population, Cartel Presence</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4732325"/>
                  </a:ext>
                </a:extLst>
              </a:tr>
              <a:tr h="2003218">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257828"/>
                  </a:ext>
                </a:extLst>
              </a:tr>
            </a:tbl>
          </a:graphicData>
        </a:graphic>
      </p:graphicFrame>
      <p:pic>
        <p:nvPicPr>
          <p:cNvPr id="13" name="Picture 12">
            <a:extLst>
              <a:ext uri="{FF2B5EF4-FFF2-40B4-BE49-F238E27FC236}">
                <a16:creationId xmlns:a16="http://schemas.microsoft.com/office/drawing/2014/main" id="{805D9661-7BA7-4BCD-9244-0AD320472B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9935" y="4174260"/>
            <a:ext cx="1665202" cy="1440698"/>
          </a:xfrm>
          <a:prstGeom prst="rect">
            <a:avLst/>
          </a:prstGeom>
        </p:spPr>
      </p:pic>
      <p:pic>
        <p:nvPicPr>
          <p:cNvPr id="14" name="Picture 13">
            <a:extLst>
              <a:ext uri="{FF2B5EF4-FFF2-40B4-BE49-F238E27FC236}">
                <a16:creationId xmlns:a16="http://schemas.microsoft.com/office/drawing/2014/main" id="{48EBE031-968C-4880-A5EF-84258FD40C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201" y="4180720"/>
            <a:ext cx="1659061" cy="1408162"/>
          </a:xfrm>
          <a:prstGeom prst="rect">
            <a:avLst/>
          </a:prstGeom>
        </p:spPr>
      </p:pic>
      <p:pic>
        <p:nvPicPr>
          <p:cNvPr id="15" name="Picture 14">
            <a:extLst>
              <a:ext uri="{FF2B5EF4-FFF2-40B4-BE49-F238E27FC236}">
                <a16:creationId xmlns:a16="http://schemas.microsoft.com/office/drawing/2014/main" id="{A28213A0-DBEF-4F26-9805-BFEE5DA288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561" y="4199377"/>
            <a:ext cx="1665201" cy="1434238"/>
          </a:xfrm>
          <a:prstGeom prst="rect">
            <a:avLst/>
          </a:prstGeom>
        </p:spPr>
      </p:pic>
      <p:pic>
        <p:nvPicPr>
          <p:cNvPr id="16" name="Picture 15">
            <a:extLst>
              <a:ext uri="{FF2B5EF4-FFF2-40B4-BE49-F238E27FC236}">
                <a16:creationId xmlns:a16="http://schemas.microsoft.com/office/drawing/2014/main" id="{EE0291D1-4EDF-4883-AE36-35CD4CD5C5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7774" y="4098349"/>
            <a:ext cx="1775030" cy="1518225"/>
          </a:xfrm>
          <a:prstGeom prst="rect">
            <a:avLst/>
          </a:prstGeom>
        </p:spPr>
      </p:pic>
      <p:pic>
        <p:nvPicPr>
          <p:cNvPr id="17" name="Picture 16">
            <a:extLst>
              <a:ext uri="{FF2B5EF4-FFF2-40B4-BE49-F238E27FC236}">
                <a16:creationId xmlns:a16="http://schemas.microsoft.com/office/drawing/2014/main" id="{D12B0619-B7DC-4656-8244-5C0059E902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6784" y="4180720"/>
            <a:ext cx="1665201" cy="1434238"/>
          </a:xfrm>
          <a:prstGeom prst="rect">
            <a:avLst/>
          </a:prstGeom>
        </p:spPr>
      </p:pic>
      <p:pic>
        <p:nvPicPr>
          <p:cNvPr id="18" name="Picture 17">
            <a:extLst>
              <a:ext uri="{FF2B5EF4-FFF2-40B4-BE49-F238E27FC236}">
                <a16:creationId xmlns:a16="http://schemas.microsoft.com/office/drawing/2014/main" id="{C1911D92-A49E-414B-9357-62E58E42C2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16380" y="4180720"/>
            <a:ext cx="1665202" cy="1435854"/>
          </a:xfrm>
          <a:prstGeom prst="rect">
            <a:avLst/>
          </a:prstGeom>
        </p:spPr>
      </p:pic>
      <p:sp>
        <p:nvSpPr>
          <p:cNvPr id="25" name="Rectangle 24">
            <a:extLst>
              <a:ext uri="{FF2B5EF4-FFF2-40B4-BE49-F238E27FC236}">
                <a16:creationId xmlns:a16="http://schemas.microsoft.com/office/drawing/2014/main" id="{7219172E-FE30-4635-BC09-C08C2AAC82A7}"/>
              </a:ext>
            </a:extLst>
          </p:cNvPr>
          <p:cNvSpPr/>
          <p:nvPr/>
        </p:nvSpPr>
        <p:spPr>
          <a:xfrm>
            <a:off x="571500" y="1350201"/>
            <a:ext cx="10696056" cy="1862048"/>
          </a:xfrm>
          <a:prstGeom prst="rect">
            <a:avLst/>
          </a:prstGeom>
        </p:spPr>
        <p:txBody>
          <a:bodyPr wrap="square">
            <a:spAutoFit/>
          </a:bodyPr>
          <a:lstStyle/>
          <a:p>
            <a:pPr lvl="0"/>
            <a:r>
              <a:rPr lang="en-US" sz="2300" dirty="0">
                <a:solidFill>
                  <a:srgbClr val="FFFFFF"/>
                </a:solidFill>
                <a:latin typeface="Rockwell" panose="02060603020205020403" pitchFamily="18" charset="0"/>
              </a:rPr>
              <a:t>For completeness, a sensitivity analysis was conducted: </a:t>
            </a:r>
          </a:p>
          <a:p>
            <a:pPr lvl="0"/>
            <a:endParaRPr lang="en-US" sz="2300" dirty="0">
              <a:solidFill>
                <a:srgbClr val="FFFFFF"/>
              </a:solidFill>
              <a:latin typeface="Rockwell" panose="02060603020205020403" pitchFamily="18" charset="0"/>
            </a:endParaRPr>
          </a:p>
          <a:p>
            <a:pPr marL="457200" lvl="0" indent="-317500">
              <a:buClr>
                <a:srgbClr val="FFFFFF"/>
              </a:buClr>
              <a:buSzPts val="1400"/>
              <a:buChar char="●"/>
            </a:pPr>
            <a:r>
              <a:rPr lang="en-US" sz="2300" dirty="0">
                <a:solidFill>
                  <a:srgbClr val="FFFFFF"/>
                </a:solidFill>
                <a:latin typeface="Rockwell" panose="02060603020205020403" pitchFamily="18" charset="0"/>
              </a:rPr>
              <a:t>Within Graph Tea, the Dijkstra Algorithm was ran with four attributes only</a:t>
            </a:r>
          </a:p>
          <a:p>
            <a:pPr marL="457200" lvl="0" indent="-317500">
              <a:buClr>
                <a:srgbClr val="FFFFFF"/>
              </a:buClr>
              <a:buSzPts val="1400"/>
              <a:buChar char="●"/>
            </a:pPr>
            <a:r>
              <a:rPr lang="en-US" sz="2300" dirty="0">
                <a:solidFill>
                  <a:srgbClr val="FFFFFF"/>
                </a:solidFill>
                <a:latin typeface="Rockwell" panose="02060603020205020403" pitchFamily="18" charset="0"/>
              </a:rPr>
              <a:t>The paths shown below confirm that the model  is not highly sensitive to changes in input variables</a:t>
            </a:r>
            <a:endParaRPr lang="en-US" sz="2300" dirty="0">
              <a:latin typeface="Rockwell" panose="02060603020205020403" pitchFamily="18" charset="0"/>
            </a:endParaRPr>
          </a:p>
        </p:txBody>
      </p:sp>
      <p:pic>
        <p:nvPicPr>
          <p:cNvPr id="26" name="Picture 25">
            <a:extLst>
              <a:ext uri="{FF2B5EF4-FFF2-40B4-BE49-F238E27FC236}">
                <a16:creationId xmlns:a16="http://schemas.microsoft.com/office/drawing/2014/main" id="{B13B9F4C-B8C4-4227-8458-CAE650C427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298707339"/>
      </p:ext>
    </p:extLst>
  </p:cSld>
  <p:clrMapOvr>
    <a:masterClrMapping/>
  </p:clrMapOvr>
  <mc:AlternateContent xmlns:mc="http://schemas.openxmlformats.org/markup-compatibility/2006" xmlns:p14="http://schemas.microsoft.com/office/powerpoint/2010/main">
    <mc:Choice Requires="p14">
      <p:transition spd="slow" p14:dur="2000" advTm="41226"/>
    </mc:Choice>
    <mc:Fallback xmlns="">
      <p:transition spd="slow" advTm="4122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6CD9-6ADC-4EBC-B156-A89A0C91D2E1}"/>
              </a:ext>
            </a:extLst>
          </p:cNvPr>
          <p:cNvSpPr>
            <a:spLocks noGrp="1"/>
          </p:cNvSpPr>
          <p:nvPr>
            <p:ph type="title"/>
          </p:nvPr>
        </p:nvSpPr>
        <p:spPr>
          <a:xfrm>
            <a:off x="919119" y="1"/>
            <a:ext cx="10353761" cy="834390"/>
          </a:xfrm>
        </p:spPr>
        <p:txBody>
          <a:bodyPr/>
          <a:lstStyle/>
          <a:p>
            <a:r>
              <a:rPr lang="en-US" sz="4000" dirty="0">
                <a:latin typeface="Helvetica" panose="020B0604020202020204" pitchFamily="34" charset="0"/>
                <a:cs typeface="Helvetica" panose="020B0604020202020204" pitchFamily="34" charset="0"/>
              </a:rPr>
              <a:t>Conclusion &amp; Future Work</a:t>
            </a:r>
          </a:p>
        </p:txBody>
      </p:sp>
      <p:sp>
        <p:nvSpPr>
          <p:cNvPr id="4" name="Rectangle 3">
            <a:extLst>
              <a:ext uri="{FF2B5EF4-FFF2-40B4-BE49-F238E27FC236}">
                <a16:creationId xmlns:a16="http://schemas.microsoft.com/office/drawing/2014/main" id="{BEC48736-3C95-484C-A95A-AE50AEDBDF43}"/>
              </a:ext>
            </a:extLst>
          </p:cNvPr>
          <p:cNvSpPr/>
          <p:nvPr/>
        </p:nvSpPr>
        <p:spPr>
          <a:xfrm>
            <a:off x="426720" y="748634"/>
            <a:ext cx="11338560" cy="6109365"/>
          </a:xfrm>
          <a:prstGeom prst="rect">
            <a:avLst/>
          </a:prstGeom>
        </p:spPr>
        <p:txBody>
          <a:bodyPr wrap="square">
            <a:spAutoFit/>
          </a:bodyPr>
          <a:lstStyle/>
          <a:p>
            <a:pPr lvl="0"/>
            <a:r>
              <a:rPr lang="en-US" sz="2300" dirty="0">
                <a:solidFill>
                  <a:srgbClr val="FFFFFF"/>
                </a:solidFill>
                <a:latin typeface="Rockwell" panose="02060603020205020403" pitchFamily="18" charset="0"/>
              </a:rPr>
              <a:t>In conclusion, this project serves as a proof of concept for use of graph theory to predict routes </a:t>
            </a:r>
          </a:p>
          <a:p>
            <a:pPr marL="457200" lvl="0" indent="-317500">
              <a:buClr>
                <a:srgbClr val="FFFFFF"/>
              </a:buClr>
              <a:buSzPts val="1400"/>
              <a:buChar char="●"/>
            </a:pPr>
            <a:r>
              <a:rPr lang="en-US" sz="2100" dirty="0">
                <a:solidFill>
                  <a:srgbClr val="FFFFFF"/>
                </a:solidFill>
                <a:latin typeface="Rockwell" panose="02060603020205020403" pitchFamily="18" charset="0"/>
              </a:rPr>
              <a:t>Within the time constraints of the project, several strengths and weaknesses have been identified about the model</a:t>
            </a:r>
          </a:p>
          <a:p>
            <a:pPr marL="914400" lvl="1" indent="-317500">
              <a:buClr>
                <a:srgbClr val="FFFFFF"/>
              </a:buClr>
              <a:buSzPts val="1400"/>
              <a:buChar char="○"/>
            </a:pPr>
            <a:r>
              <a:rPr lang="en-US" sz="1900" dirty="0">
                <a:solidFill>
                  <a:srgbClr val="FFFFFF"/>
                </a:solidFill>
                <a:latin typeface="Rockwell" panose="02060603020205020403" pitchFamily="18" charset="0"/>
              </a:rPr>
              <a:t>Highly customizable and scalable</a:t>
            </a:r>
          </a:p>
          <a:p>
            <a:pPr marL="914400" lvl="1" indent="-317500">
              <a:buClr>
                <a:srgbClr val="FFFFFF"/>
              </a:buClr>
              <a:buSzPts val="1400"/>
              <a:buChar char="○"/>
            </a:pPr>
            <a:r>
              <a:rPr lang="en-US" sz="1900" dirty="0">
                <a:solidFill>
                  <a:srgbClr val="FFFFFF"/>
                </a:solidFill>
                <a:latin typeface="Rockwell" panose="02060603020205020403" pitchFamily="18" charset="0"/>
              </a:rPr>
              <a:t>Requires more robust processes to calculate weights for model input</a:t>
            </a:r>
          </a:p>
          <a:p>
            <a:pPr marL="457200" lvl="0" indent="-317500">
              <a:buClr>
                <a:srgbClr val="FFFFFF"/>
              </a:buClr>
              <a:buSzPts val="1400"/>
              <a:buChar char="●"/>
            </a:pPr>
            <a:r>
              <a:rPr lang="en-US" sz="2100" dirty="0">
                <a:solidFill>
                  <a:srgbClr val="FFFFFF"/>
                </a:solidFill>
                <a:latin typeface="Rockwell" panose="02060603020205020403" pitchFamily="18" charset="0"/>
              </a:rPr>
              <a:t>Additional analyses suggest that the generated model is not sensitive to changes in input variables, suggesting model stability</a:t>
            </a:r>
          </a:p>
          <a:p>
            <a:pPr lvl="0"/>
            <a:endParaRPr lang="en-US" sz="2300" dirty="0">
              <a:solidFill>
                <a:srgbClr val="FFFFFF"/>
              </a:solidFill>
              <a:latin typeface="Rockwell" panose="02060603020205020403" pitchFamily="18" charset="0"/>
            </a:endParaRPr>
          </a:p>
          <a:p>
            <a:pPr lvl="0"/>
            <a:r>
              <a:rPr lang="en-US" sz="2300" dirty="0">
                <a:solidFill>
                  <a:srgbClr val="FFFFFF"/>
                </a:solidFill>
                <a:latin typeface="Rockwell" panose="02060603020205020403" pitchFamily="18" charset="0"/>
              </a:rPr>
              <a:t>Future work includes</a:t>
            </a:r>
          </a:p>
          <a:p>
            <a:pPr marL="457200" lvl="0" indent="-317500">
              <a:buClr>
                <a:srgbClr val="FFFFFF"/>
              </a:buClr>
              <a:buSzPts val="1400"/>
              <a:buChar char="●"/>
            </a:pPr>
            <a:r>
              <a:rPr lang="en-US" sz="2100" dirty="0">
                <a:solidFill>
                  <a:srgbClr val="FFFFFF"/>
                </a:solidFill>
                <a:latin typeface="Rockwell" panose="02060603020205020403" pitchFamily="18" charset="0"/>
              </a:rPr>
              <a:t>Apply model to MENA region </a:t>
            </a:r>
          </a:p>
          <a:p>
            <a:pPr marL="914400" lvl="1" indent="-317500">
              <a:buClr>
                <a:srgbClr val="FFFFFF"/>
              </a:buClr>
              <a:buSzPts val="1400"/>
              <a:buChar char="○"/>
            </a:pPr>
            <a:r>
              <a:rPr lang="en-US" sz="1900" dirty="0">
                <a:solidFill>
                  <a:srgbClr val="FFFFFF"/>
                </a:solidFill>
                <a:latin typeface="Rockwell" panose="02060603020205020403" pitchFamily="18" charset="0"/>
              </a:rPr>
              <a:t>Conduct Regional Influence Survey</a:t>
            </a:r>
          </a:p>
          <a:p>
            <a:pPr marL="914400" lvl="1" indent="-317500">
              <a:buClr>
                <a:srgbClr val="FFFFFF"/>
              </a:buClr>
              <a:buSzPts val="1400"/>
              <a:buChar char="○"/>
            </a:pPr>
            <a:r>
              <a:rPr lang="en-US" sz="1900" dirty="0">
                <a:solidFill>
                  <a:srgbClr val="FFFFFF"/>
                </a:solidFill>
                <a:latin typeface="Rockwell" panose="02060603020205020403" pitchFamily="18" charset="0"/>
              </a:rPr>
              <a:t>Adjust model attributes accordingly</a:t>
            </a:r>
          </a:p>
          <a:p>
            <a:pPr marL="914400" lvl="1" indent="-317500">
              <a:buClr>
                <a:srgbClr val="FFFFFF"/>
              </a:buClr>
              <a:buSzPts val="1400"/>
              <a:buChar char="○"/>
            </a:pPr>
            <a:r>
              <a:rPr lang="en-US" sz="1900" dirty="0">
                <a:solidFill>
                  <a:srgbClr val="FFFFFF"/>
                </a:solidFill>
                <a:latin typeface="Rockwell" panose="02060603020205020403" pitchFamily="18" charset="0"/>
              </a:rPr>
              <a:t>Run model with locations from MENA</a:t>
            </a:r>
          </a:p>
          <a:p>
            <a:pPr marL="457200" lvl="0" indent="-317500">
              <a:buClr>
                <a:srgbClr val="FFFFFF"/>
              </a:buClr>
              <a:buSzPts val="1400"/>
              <a:buChar char="●"/>
            </a:pPr>
            <a:r>
              <a:rPr lang="en-US" sz="2100" dirty="0">
                <a:solidFill>
                  <a:srgbClr val="FFFFFF"/>
                </a:solidFill>
                <a:latin typeface="Rockwell" panose="02060603020205020403" pitchFamily="18" charset="0"/>
              </a:rPr>
              <a:t>Greater sensitivity analyses</a:t>
            </a:r>
          </a:p>
          <a:p>
            <a:pPr marL="914400" lvl="1" indent="-317500">
              <a:buClr>
                <a:srgbClr val="FFFFFF"/>
              </a:buClr>
              <a:buSzPts val="1400"/>
              <a:buChar char="○"/>
            </a:pPr>
            <a:r>
              <a:rPr lang="en-US" sz="1900" dirty="0">
                <a:solidFill>
                  <a:srgbClr val="FFFFFF"/>
                </a:solidFill>
                <a:latin typeface="Rockwell" panose="02060603020205020403" pitchFamily="18" charset="0"/>
              </a:rPr>
              <a:t>Incorporate additional KML data</a:t>
            </a:r>
          </a:p>
          <a:p>
            <a:pPr marL="457200" lvl="0" indent="-317500">
              <a:buClr>
                <a:srgbClr val="FFFFFF"/>
              </a:buClr>
              <a:buSzPts val="1400"/>
              <a:buChar char="●"/>
            </a:pPr>
            <a:r>
              <a:rPr lang="en-US" sz="2100" dirty="0">
                <a:solidFill>
                  <a:srgbClr val="FFFFFF"/>
                </a:solidFill>
                <a:latin typeface="Rockwell" panose="02060603020205020403" pitchFamily="18" charset="0"/>
              </a:rPr>
              <a:t>Further project validation </a:t>
            </a:r>
          </a:p>
          <a:p>
            <a:pPr marL="914400" lvl="1" indent="-317500">
              <a:buClr>
                <a:srgbClr val="FFFFFF"/>
              </a:buClr>
              <a:buSzPts val="1400"/>
              <a:buChar char="○"/>
            </a:pPr>
            <a:r>
              <a:rPr lang="en-US" sz="1900" dirty="0">
                <a:solidFill>
                  <a:srgbClr val="FFFFFF"/>
                </a:solidFill>
                <a:latin typeface="Rockwell" panose="02060603020205020403" pitchFamily="18" charset="0"/>
              </a:rPr>
              <a:t>Collecting data on locations where traffickers have been apprehended </a:t>
            </a:r>
          </a:p>
          <a:p>
            <a:pPr marL="914400" lvl="1" indent="-317500">
              <a:buClr>
                <a:srgbClr val="FFFFFF"/>
              </a:buClr>
              <a:buSzPts val="1400"/>
              <a:buFont typeface="Arial"/>
              <a:buChar char="○"/>
            </a:pPr>
            <a:r>
              <a:rPr lang="en-US" sz="1900" dirty="0">
                <a:solidFill>
                  <a:srgbClr val="FFFFFF"/>
                </a:solidFill>
                <a:latin typeface="Rockwell" panose="02060603020205020403" pitchFamily="18" charset="0"/>
              </a:rPr>
              <a:t>Collecting first-hand experiences to test against model</a:t>
            </a:r>
          </a:p>
        </p:txBody>
      </p:sp>
      <p:pic>
        <p:nvPicPr>
          <p:cNvPr id="5" name="Picture 4">
            <a:extLst>
              <a:ext uri="{FF2B5EF4-FFF2-40B4-BE49-F238E27FC236}">
                <a16:creationId xmlns:a16="http://schemas.microsoft.com/office/drawing/2014/main" id="{E6AD32E2-8B81-4DE5-9980-1E3359DE2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1591965882"/>
      </p:ext>
    </p:extLst>
  </p:cSld>
  <p:clrMapOvr>
    <a:masterClrMapping/>
  </p:clrMapOvr>
  <mc:AlternateContent xmlns:mc="http://schemas.openxmlformats.org/markup-compatibility/2006" xmlns:p14="http://schemas.microsoft.com/office/powerpoint/2010/main">
    <mc:Choice Requires="p14">
      <p:transition spd="slow" p14:dur="2000" advTm="48105"/>
    </mc:Choice>
    <mc:Fallback xmlns="">
      <p:transition spd="slow" advTm="4810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QUESTIONS?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463991"/>
            <a:ext cx="10479130" cy="3432932"/>
          </a:xfrm>
        </p:spPr>
        <p:txBody>
          <a:bodyPr/>
          <a:lstStyle/>
          <a:p>
            <a:pPr marL="0" lvl="0" indent="0" algn="ctr">
              <a:buSzPts val="2000"/>
              <a:buNone/>
            </a:pPr>
            <a:r>
              <a:rPr lang="en-US" sz="2800" dirty="0"/>
              <a:t>Visit our GitHub repository for more information</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72;p37"/>
          <p:cNvPicPr preferRelativeResize="0"/>
          <p:nvPr/>
        </p:nvPicPr>
        <p:blipFill rotWithShape="1">
          <a:blip r:embed="rId4">
            <a:alphaModFix/>
          </a:blip>
          <a:srcRect l="12442" t="13029" r="9998" b="15722"/>
          <a:stretch/>
        </p:blipFill>
        <p:spPr>
          <a:xfrm>
            <a:off x="856435" y="4851501"/>
            <a:ext cx="1662159" cy="1526959"/>
          </a:xfrm>
          <a:prstGeom prst="rect">
            <a:avLst/>
          </a:prstGeom>
          <a:noFill/>
          <a:ln>
            <a:noFill/>
          </a:ln>
        </p:spPr>
      </p:pic>
      <p:pic>
        <p:nvPicPr>
          <p:cNvPr id="7" name="Google Shape;273;p37" descr="Related image"/>
          <p:cNvPicPr preferRelativeResize="0"/>
          <p:nvPr/>
        </p:nvPicPr>
        <p:blipFill rotWithShape="1">
          <a:blip r:embed="rId5">
            <a:alphaModFix/>
          </a:blip>
          <a:srcRect r="13666"/>
          <a:stretch/>
        </p:blipFill>
        <p:spPr>
          <a:xfrm>
            <a:off x="8308417" y="4371975"/>
            <a:ext cx="3815574" cy="2486025"/>
          </a:xfrm>
          <a:prstGeom prst="rect">
            <a:avLst/>
          </a:prstGeom>
          <a:noFill/>
          <a:ln>
            <a:noFill/>
          </a:ln>
        </p:spPr>
      </p:pic>
      <p:pic>
        <p:nvPicPr>
          <p:cNvPr id="8" name="Google Shape;274;p37"/>
          <p:cNvPicPr preferRelativeResize="0"/>
          <p:nvPr/>
        </p:nvPicPr>
        <p:blipFill rotWithShape="1">
          <a:blip r:embed="rId6">
            <a:alphaModFix/>
          </a:blip>
          <a:srcRect l="32009" t="27006" r="10022" b="8414"/>
          <a:stretch/>
        </p:blipFill>
        <p:spPr>
          <a:xfrm>
            <a:off x="4445916" y="3816237"/>
            <a:ext cx="3164150" cy="1891000"/>
          </a:xfrm>
          <a:prstGeom prst="rect">
            <a:avLst/>
          </a:prstGeom>
          <a:noFill/>
          <a:ln>
            <a:noFill/>
          </a:ln>
        </p:spPr>
      </p:pic>
    </p:spTree>
    <p:extLst>
      <p:ext uri="{BB962C8B-B14F-4D97-AF65-F5344CB8AC3E}">
        <p14:creationId xmlns:p14="http://schemas.microsoft.com/office/powerpoint/2010/main" val="36005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Looting and the Funding of Terrorism </a:t>
            </a:r>
          </a:p>
        </p:txBody>
      </p:sp>
      <p:sp>
        <p:nvSpPr>
          <p:cNvPr id="4" name="Vertical Text Placeholder 3"/>
          <p:cNvSpPr>
            <a:spLocks noGrp="1"/>
          </p:cNvSpPr>
          <p:nvPr>
            <p:ph type="body" orient="vert" idx="1"/>
          </p:nvPr>
        </p:nvSpPr>
        <p:spPr>
          <a:xfrm>
            <a:off x="232163" y="1445301"/>
            <a:ext cx="8637517" cy="5216852"/>
          </a:xfrm>
        </p:spPr>
        <p:txBody>
          <a:bodyPr/>
          <a:lstStyle/>
          <a:p>
            <a:pPr lvl="0" indent="-355600">
              <a:buSzPts val="2000"/>
              <a:buChar char="●"/>
            </a:pPr>
            <a:r>
              <a:rPr lang="en-US" sz="2300" dirty="0"/>
              <a:t>ISIS destroys archaeological sites under the premise of idolatry, while confiscating the most valuable artifacts for later sale on the black market.  </a:t>
            </a:r>
          </a:p>
          <a:p>
            <a:pPr lvl="0" indent="-355600">
              <a:buSzPts val="2000"/>
              <a:buChar char="●"/>
            </a:pPr>
            <a:r>
              <a:rPr lang="en-US" sz="2300" dirty="0"/>
              <a:t>Evidence of widespread site looting is detected using satellite imagery from the region. </a:t>
            </a:r>
          </a:p>
          <a:p>
            <a:pPr lvl="0" indent="-355600">
              <a:buSzPts val="2000"/>
              <a:buChar char="●"/>
            </a:pPr>
            <a:r>
              <a:rPr lang="en-US" sz="2300" dirty="0"/>
              <a:t>Long-term repercussions  of these actions multifaceted</a:t>
            </a:r>
          </a:p>
          <a:p>
            <a:pPr lvl="0" indent="-355600">
              <a:buSzPts val="2000"/>
              <a:buChar char="●"/>
            </a:pPr>
            <a:r>
              <a:rPr lang="en-US" sz="2300" dirty="0"/>
              <a:t>Terrorism funding</a:t>
            </a:r>
          </a:p>
          <a:p>
            <a:pPr lvl="0" indent="-355600">
              <a:buSzPts val="2000"/>
              <a:buChar char="●"/>
            </a:pPr>
            <a:r>
              <a:rPr lang="en-US" sz="2300" dirty="0"/>
              <a:t>Destruction of cultural identity </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2" name="Google Shape;162;p21"/>
          <p:cNvPicPr preferRelativeResize="0"/>
          <p:nvPr/>
        </p:nvPicPr>
        <p:blipFill>
          <a:blip r:embed="rId4">
            <a:alphaModFix/>
          </a:blip>
          <a:stretch>
            <a:fillRect/>
          </a:stretch>
        </p:blipFill>
        <p:spPr>
          <a:xfrm>
            <a:off x="9031544" y="2489062"/>
            <a:ext cx="2998592" cy="2174417"/>
          </a:xfrm>
          <a:prstGeom prst="rect">
            <a:avLst/>
          </a:prstGeom>
          <a:noFill/>
          <a:ln w="28575">
            <a:solidFill>
              <a:schemeClr val="accent4"/>
            </a:solidFill>
          </a:ln>
          <a:effectLst>
            <a:softEdge rad="12700"/>
          </a:effectLst>
        </p:spPr>
      </p:pic>
      <p:sp>
        <p:nvSpPr>
          <p:cNvPr id="15" name="Google Shape;163;p21">
            <a:extLst>
              <a:ext uri="{FF2B5EF4-FFF2-40B4-BE49-F238E27FC236}">
                <a16:creationId xmlns:a16="http://schemas.microsoft.com/office/drawing/2014/main" id="{AC7E6E67-7E01-4549-804F-25A5D902E307}"/>
              </a:ext>
            </a:extLst>
          </p:cNvPr>
          <p:cNvSpPr txBox="1"/>
          <p:nvPr/>
        </p:nvSpPr>
        <p:spPr>
          <a:xfrm>
            <a:off x="9031544" y="4663479"/>
            <a:ext cx="2998592" cy="37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2014 Satellite imagery of the Bronze Age city of Elba (present day Tell </a:t>
            </a:r>
            <a:r>
              <a:rPr lang="en-US" sz="900" dirty="0" err="1">
                <a:solidFill>
                  <a:srgbClr val="FFFFFF"/>
                </a:solidFill>
                <a:latin typeface="Rockwell"/>
                <a:ea typeface="Rockwell"/>
                <a:cs typeface="Rockwell"/>
                <a:sym typeface="Rockwell"/>
              </a:rPr>
              <a:t>Mardikh</a:t>
            </a:r>
            <a:r>
              <a:rPr lang="en-US" sz="900" dirty="0">
                <a:solidFill>
                  <a:srgbClr val="FFFFFF"/>
                </a:solidFill>
                <a:latin typeface="Rockwell"/>
                <a:ea typeface="Rockwell"/>
                <a:cs typeface="Rockwell"/>
                <a:sym typeface="Rockwell"/>
              </a:rPr>
              <a:t> (</a:t>
            </a:r>
            <a:r>
              <a:rPr lang="en-US" sz="900" dirty="0" err="1">
                <a:solidFill>
                  <a:srgbClr val="FFFFFF"/>
                </a:solidFill>
                <a:latin typeface="Rockwell"/>
                <a:ea typeface="Rockwell"/>
                <a:cs typeface="Rockwell"/>
                <a:sym typeface="Rockwell"/>
              </a:rPr>
              <a:t>Casana</a:t>
            </a:r>
            <a:r>
              <a:rPr lang="en-US" sz="900" dirty="0">
                <a:solidFill>
                  <a:srgbClr val="FFFFFF"/>
                </a:solidFill>
                <a:latin typeface="Rockwell"/>
                <a:ea typeface="Rockwell"/>
                <a:cs typeface="Rockwell"/>
                <a:sym typeface="Rockwell"/>
              </a:rPr>
              <a:t>, 2015). </a:t>
            </a:r>
            <a:endParaRPr sz="900" dirty="0">
              <a:solidFill>
                <a:srgbClr val="FFFFFF"/>
              </a:solidFill>
              <a:latin typeface="Rockwell"/>
              <a:ea typeface="Rockwell"/>
              <a:cs typeface="Rockwell"/>
              <a:sym typeface="Rockwell"/>
            </a:endParaRPr>
          </a:p>
        </p:txBody>
      </p:sp>
    </p:spTree>
    <p:extLst>
      <p:ext uri="{BB962C8B-B14F-4D97-AF65-F5344CB8AC3E}">
        <p14:creationId xmlns:p14="http://schemas.microsoft.com/office/powerpoint/2010/main" val="2806059013"/>
      </p:ext>
    </p:extLst>
  </p:cSld>
  <p:clrMapOvr>
    <a:masterClrMapping/>
  </p:clrMapOvr>
  <mc:AlternateContent xmlns:mc="http://schemas.openxmlformats.org/markup-compatibility/2006" xmlns:p14="http://schemas.microsoft.com/office/powerpoint/2010/main">
    <mc:Choice Requires="p14">
      <p:transition spd="slow" p14:dur="2000" advTm="74766"/>
    </mc:Choice>
    <mc:Fallback xmlns="">
      <p:transition spd="slow" advTm="7476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575224"/>
          </a:xfrm>
        </p:spPr>
        <p:txBody>
          <a:bodyPr anchor="t">
            <a:noAutofit/>
          </a:bodyPr>
          <a:lstStyle/>
          <a:p>
            <a:r>
              <a:rPr lang="en-US" sz="4000" dirty="0">
                <a:latin typeface="Helvetica" charset="0"/>
                <a:ea typeface="Helvetica" charset="0"/>
                <a:cs typeface="Helvetica" charset="0"/>
              </a:rPr>
              <a:t>REFERENCES</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
        <p:nvSpPr>
          <p:cNvPr id="7" name="Vertical Text Placeholder 3">
            <a:extLst>
              <a:ext uri="{FF2B5EF4-FFF2-40B4-BE49-F238E27FC236}">
                <a16:creationId xmlns:a16="http://schemas.microsoft.com/office/drawing/2014/main" id="{F5A95599-9E69-426C-BEA9-8FA16A7B2CDF}"/>
              </a:ext>
            </a:extLst>
          </p:cNvPr>
          <p:cNvSpPr txBox="1">
            <a:spLocks/>
          </p:cNvSpPr>
          <p:nvPr/>
        </p:nvSpPr>
        <p:spPr>
          <a:xfrm>
            <a:off x="826019" y="611191"/>
            <a:ext cx="10479130" cy="56916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chemeClr val="lt1"/>
              </a:buClr>
              <a:buSzPts val="18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42900" algn="l" rtl="0">
              <a:lnSpc>
                <a:spcPct val="120000"/>
              </a:lnSpc>
              <a:spcBef>
                <a:spcPts val="500"/>
              </a:spcBef>
              <a:spcAft>
                <a:spcPts val="0"/>
              </a:spcAft>
              <a:buClr>
                <a:schemeClr val="lt1"/>
              </a:buClr>
              <a:buSzPts val="1800"/>
              <a:buFont typeface="Arial"/>
              <a:buChar char="•"/>
              <a:defRPr sz="1600" b="0" i="0" u="none" strike="noStrike" cap="none">
                <a:solidFill>
                  <a:schemeClr val="lt1"/>
                </a:solidFill>
                <a:latin typeface="Rockwell"/>
                <a:ea typeface="Rockwell"/>
                <a:cs typeface="Rockwell"/>
                <a:sym typeface="Rockwell"/>
              </a:defRPr>
            </a:lvl3pPr>
            <a:lvl4pPr marL="1828800" marR="0" lvl="3" indent="-342900" algn="l" rtl="0">
              <a:lnSpc>
                <a:spcPct val="120000"/>
              </a:lnSpc>
              <a:spcBef>
                <a:spcPts val="500"/>
              </a:spcBef>
              <a:spcAft>
                <a:spcPts val="0"/>
              </a:spcAft>
              <a:buClr>
                <a:schemeClr val="lt1"/>
              </a:buClr>
              <a:buSzPts val="1800"/>
              <a:buFont typeface="Arial"/>
              <a:buChar char="•"/>
              <a:defRPr sz="1400" b="0" i="0" u="none" strike="noStrike" cap="none">
                <a:solidFill>
                  <a:schemeClr val="lt1"/>
                </a:solidFill>
                <a:latin typeface="Rockwell"/>
                <a:ea typeface="Rockwell"/>
                <a:cs typeface="Rockwell"/>
                <a:sym typeface="Rockwell"/>
              </a:defRPr>
            </a:lvl4pPr>
            <a:lvl5pPr marL="2286000" marR="0" lvl="4"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5pPr>
            <a:lvl6pPr marL="2743200" marR="0" lvl="5"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6pPr>
            <a:lvl7pPr marL="3200400" marR="0" lvl="6"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7pPr>
            <a:lvl8pPr marL="3657600" marR="0" lvl="7"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8pPr>
            <a:lvl9pPr marL="4114800" marR="0" lvl="8" indent="-342900" algn="l" rtl="0">
              <a:lnSpc>
                <a:spcPct val="120000"/>
              </a:lnSpc>
              <a:spcBef>
                <a:spcPts val="500"/>
              </a:spcBef>
              <a:spcAft>
                <a:spcPts val="0"/>
              </a:spcAft>
              <a:buClr>
                <a:schemeClr val="lt1"/>
              </a:buClr>
              <a:buSzPts val="1800"/>
              <a:buFont typeface="Arial"/>
              <a:buChar char="•"/>
              <a:defRPr sz="1200" b="0" i="0" u="none" strike="noStrike" cap="none">
                <a:solidFill>
                  <a:schemeClr val="lt1"/>
                </a:solidFill>
                <a:latin typeface="Rockwell"/>
                <a:ea typeface="Rockwell"/>
                <a:cs typeface="Rockwell"/>
                <a:sym typeface="Rockwell"/>
              </a:defRPr>
            </a:lvl9pPr>
          </a:lstStyle>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Alderman, K. L. (n.d.). </a:t>
            </a:r>
            <a:r>
              <a:rPr lang="en-US" sz="700" i="1" dirty="0">
                <a:solidFill>
                  <a:srgbClr val="FFFFFF"/>
                </a:solidFill>
                <a:latin typeface="Arial"/>
                <a:ea typeface="Arial"/>
                <a:cs typeface="Arial"/>
                <a:sym typeface="Arial"/>
              </a:rPr>
              <a:t>Honor Amongst Thieves: Organized Crime and the Illicit Antiquities Trade</a:t>
            </a:r>
            <a:r>
              <a:rPr lang="en-US" sz="700" dirty="0">
                <a:solidFill>
                  <a:srgbClr val="FFFFFF"/>
                </a:solidFill>
                <a:latin typeface="Arial"/>
                <a:ea typeface="Arial"/>
                <a:cs typeface="Arial"/>
                <a:sym typeface="Arial"/>
              </a:rPr>
              <a:t>. Indiana Law Review, 45, 27.</a:t>
            </a:r>
          </a:p>
          <a:p>
            <a:pPr marL="228600" indent="-22860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Barker, A. (2018a, June 5). </a:t>
            </a:r>
            <a:r>
              <a:rPr lang="en-US" sz="700" i="1" dirty="0">
                <a:solidFill>
                  <a:srgbClr val="FFFFFF"/>
                </a:solidFill>
                <a:latin typeface="Arial"/>
                <a:ea typeface="Arial"/>
                <a:cs typeface="Arial"/>
                <a:sym typeface="Arial"/>
              </a:rPr>
              <a:t>Tracking the smugglers’ trail of priceless Islamic State loot to art markets in the West</a:t>
            </a:r>
            <a:r>
              <a:rPr lang="en-US" sz="700" dirty="0">
                <a:solidFill>
                  <a:srgbClr val="FFFFFF"/>
                </a:solidFill>
                <a:latin typeface="Arial"/>
                <a:ea typeface="Arial"/>
                <a:cs typeface="Arial"/>
                <a:sym typeface="Arial"/>
              </a:rPr>
              <a:t>. Retrieved September 27, 2019, from ABC News (Australian Broadcasting Corporation website: </a:t>
            </a:r>
            <a:r>
              <a:rPr lang="en-US" sz="700" dirty="0">
                <a:solidFill>
                  <a:srgbClr val="FFFFFF"/>
                </a:solidFill>
                <a:latin typeface="Arial"/>
                <a:ea typeface="Arial"/>
                <a:cs typeface="Arial"/>
                <a:sym typeface="Arial"/>
                <a:hlinkClick r:id="rId4"/>
              </a:rPr>
              <a:t>https://www.abc.net.au/news/2018-06-06/priceless-</a:t>
            </a:r>
            <a:r>
              <a:rPr lang="en-US" sz="700" dirty="0">
                <a:solidFill>
                  <a:srgbClr val="FFFFFF"/>
                </a:solidFill>
                <a:latin typeface="Arial"/>
                <a:ea typeface="Arial"/>
                <a:cs typeface="Arial"/>
                <a:sym typeface="Arial"/>
              </a:rPr>
              <a:t> antiques-looted-by-is-smuggled-into-western-markets/9833554</a:t>
            </a:r>
          </a:p>
          <a:p>
            <a:pPr marL="228600" indent="-22860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Barker, A. (2018b, June 6). </a:t>
            </a:r>
            <a:r>
              <a:rPr lang="en-US" sz="700" i="1" dirty="0">
                <a:solidFill>
                  <a:srgbClr val="FFFFFF"/>
                </a:solidFill>
                <a:latin typeface="Arial"/>
                <a:ea typeface="Arial"/>
                <a:cs typeface="Arial"/>
                <a:sym typeface="Arial"/>
              </a:rPr>
              <a:t>A one-ton mosaic likely stolen from Syria turns up in the West. It’s the “tip of the iceberg” </a:t>
            </a:r>
            <a:r>
              <a:rPr lang="en-US" sz="700" dirty="0">
                <a:solidFill>
                  <a:srgbClr val="FFFFFF"/>
                </a:solidFill>
                <a:latin typeface="Arial"/>
                <a:ea typeface="Arial"/>
                <a:cs typeface="Arial"/>
                <a:sym typeface="Arial"/>
              </a:rPr>
              <a:t>[Text]. Retrieved September 27, 2019, from ABC News website: </a:t>
            </a:r>
            <a:r>
              <a:rPr lang="en-US" sz="700" dirty="0">
                <a:solidFill>
                  <a:srgbClr val="FFFFFF"/>
                </a:solidFill>
                <a:latin typeface="Arial"/>
                <a:ea typeface="Arial"/>
                <a:cs typeface="Arial"/>
                <a:sym typeface="Arial"/>
                <a:hlinkClick r:id="rId5"/>
              </a:rPr>
              <a:t>https://www.abc.net.au/news/2018-06-06/priceless-antiques-looted-by-is-</a:t>
            </a:r>
            <a:r>
              <a:rPr lang="en-US" sz="700" dirty="0">
                <a:solidFill>
                  <a:srgbClr val="FFFFFF"/>
                </a:solidFill>
                <a:latin typeface="Arial"/>
                <a:ea typeface="Arial"/>
                <a:cs typeface="Arial"/>
                <a:sym typeface="Arial"/>
              </a:rPr>
              <a:t>smuggled-into-western-markets/9833554</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Barthélemy</a:t>
            </a:r>
            <a:r>
              <a:rPr lang="en-US" sz="700" dirty="0">
                <a:solidFill>
                  <a:srgbClr val="FFFFFF"/>
                </a:solidFill>
                <a:latin typeface="Arial"/>
                <a:ea typeface="Arial"/>
                <a:cs typeface="Arial"/>
                <a:sym typeface="Arial"/>
              </a:rPr>
              <a:t>, J., &amp; </a:t>
            </a:r>
            <a:r>
              <a:rPr lang="en-US" sz="700" dirty="0" err="1">
                <a:solidFill>
                  <a:srgbClr val="FFFFFF"/>
                </a:solidFill>
                <a:latin typeface="Arial"/>
                <a:ea typeface="Arial"/>
                <a:cs typeface="Arial"/>
                <a:sym typeface="Arial"/>
              </a:rPr>
              <a:t>Carletti</a:t>
            </a:r>
            <a:r>
              <a:rPr lang="en-US" sz="700" dirty="0">
                <a:solidFill>
                  <a:srgbClr val="FFFFFF"/>
                </a:solidFill>
                <a:latin typeface="Arial"/>
                <a:ea typeface="Arial"/>
                <a:cs typeface="Arial"/>
                <a:sym typeface="Arial"/>
              </a:rPr>
              <a:t>, T. (2017). An adaptive agent-based approach to traffic simulation. </a:t>
            </a:r>
            <a:r>
              <a:rPr lang="en-US" sz="700" i="1" dirty="0">
                <a:solidFill>
                  <a:srgbClr val="FFFFFF"/>
                </a:solidFill>
                <a:latin typeface="Arial"/>
                <a:ea typeface="Arial"/>
                <a:cs typeface="Arial"/>
                <a:sym typeface="Arial"/>
              </a:rPr>
              <a:t>Transportation Research Procedia</a:t>
            </a:r>
            <a:r>
              <a:rPr lang="en-US" sz="700" dirty="0">
                <a:solidFill>
                  <a:srgbClr val="FFFFFF"/>
                </a:solidFill>
                <a:latin typeface="Arial"/>
                <a:ea typeface="Arial"/>
                <a:cs typeface="Arial"/>
                <a:sym typeface="Arial"/>
              </a:rPr>
              <a:t>, 25, 1238–1248. https://doi.org/10.1016/j.trpro.2017.05.142</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Barzoukas</a:t>
            </a:r>
            <a:r>
              <a:rPr lang="en-US" sz="700" dirty="0">
                <a:solidFill>
                  <a:srgbClr val="FFFFFF"/>
                </a:solidFill>
                <a:latin typeface="Arial"/>
                <a:ea typeface="Arial"/>
                <a:cs typeface="Arial"/>
                <a:sym typeface="Arial"/>
              </a:rPr>
              <a:t>, G., &amp; Institute for Security Studies (Paris, F. (2017). </a:t>
            </a:r>
            <a:r>
              <a:rPr lang="en-US" sz="700" i="1" dirty="0">
                <a:solidFill>
                  <a:srgbClr val="FFFFFF"/>
                </a:solidFill>
                <a:latin typeface="Arial"/>
                <a:ea typeface="Arial"/>
                <a:cs typeface="Arial"/>
                <a:sym typeface="Arial"/>
              </a:rPr>
              <a:t>Drug trafficking in the MENA: The economics and the politics.</a:t>
            </a:r>
            <a:r>
              <a:rPr lang="en-US" sz="700" dirty="0">
                <a:solidFill>
                  <a:srgbClr val="FFFFFF"/>
                </a:solidFill>
                <a:latin typeface="Arial"/>
                <a:ea typeface="Arial"/>
                <a:cs typeface="Arial"/>
                <a:sym typeface="Arial"/>
              </a:rPr>
              <a:t> Retrieved from http://dx.publications.europa.eu/10.2815/972478</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Basu</a:t>
            </a:r>
            <a:r>
              <a:rPr lang="en-US" sz="700" dirty="0">
                <a:solidFill>
                  <a:srgbClr val="FFFFFF"/>
                </a:solidFill>
                <a:latin typeface="Arial"/>
                <a:ea typeface="Arial"/>
                <a:cs typeface="Arial"/>
                <a:sym typeface="Arial"/>
              </a:rPr>
              <a:t>, G. (2013). The role of transnational smuggling operations in illicit supply chains. </a:t>
            </a:r>
            <a:r>
              <a:rPr lang="en-US" sz="700" i="1" dirty="0">
                <a:solidFill>
                  <a:srgbClr val="FFFFFF"/>
                </a:solidFill>
                <a:latin typeface="Arial"/>
                <a:ea typeface="Arial"/>
                <a:cs typeface="Arial"/>
                <a:sym typeface="Arial"/>
              </a:rPr>
              <a:t>Journal of Transportation Security</a:t>
            </a:r>
            <a:r>
              <a:rPr lang="en-US" sz="700" dirty="0">
                <a:solidFill>
                  <a:srgbClr val="FFFFFF"/>
                </a:solidFill>
                <a:latin typeface="Arial"/>
                <a:ea typeface="Arial"/>
                <a:cs typeface="Arial"/>
                <a:sym typeface="Arial"/>
              </a:rPr>
              <a:t>, 6(4), 315–328. https://doi.org/10.1007/s12198-013-0118-y</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Basu</a:t>
            </a:r>
            <a:r>
              <a:rPr lang="en-US" sz="700" dirty="0">
                <a:solidFill>
                  <a:srgbClr val="FFFFFF"/>
                </a:solidFill>
                <a:latin typeface="Arial"/>
                <a:ea typeface="Arial"/>
                <a:cs typeface="Arial"/>
                <a:sym typeface="Arial"/>
              </a:rPr>
              <a:t>, G. (2014). The strategic attributes of transnational smuggling: Logistics flexibility and operational stealth in the facilitation of illicit trade. </a:t>
            </a:r>
            <a:r>
              <a:rPr lang="en-US" sz="700" i="1" dirty="0">
                <a:solidFill>
                  <a:srgbClr val="FFFFFF"/>
                </a:solidFill>
                <a:latin typeface="Arial"/>
                <a:ea typeface="Arial"/>
                <a:cs typeface="Arial"/>
                <a:sym typeface="Arial"/>
              </a:rPr>
              <a:t>Journal of Transportation Security</a:t>
            </a:r>
            <a:r>
              <a:rPr lang="en-US" sz="700" dirty="0">
                <a:solidFill>
                  <a:srgbClr val="FFFFFF"/>
                </a:solidFill>
                <a:latin typeface="Arial"/>
                <a:ea typeface="Arial"/>
                <a:cs typeface="Arial"/>
                <a:sym typeface="Arial"/>
              </a:rPr>
              <a:t>, 7(2), 99–113. https://doi.org/10.1007/s12198-013-0132-0</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Beittel</a:t>
            </a:r>
            <a:r>
              <a:rPr lang="en-US" sz="700" dirty="0">
                <a:solidFill>
                  <a:srgbClr val="FFFFFF"/>
                </a:solidFill>
                <a:latin typeface="Arial"/>
                <a:ea typeface="Arial"/>
                <a:cs typeface="Arial"/>
                <a:sym typeface="Arial"/>
              </a:rPr>
              <a:t>, J. S. (n.d.). </a:t>
            </a:r>
            <a:r>
              <a:rPr lang="en-US" sz="700" i="1" dirty="0">
                <a:solidFill>
                  <a:srgbClr val="FFFFFF"/>
                </a:solidFill>
                <a:latin typeface="Arial"/>
                <a:ea typeface="Arial"/>
                <a:cs typeface="Arial"/>
                <a:sym typeface="Arial"/>
              </a:rPr>
              <a:t>Mexico: Organized Crime and Drug Trafficking Organizations</a:t>
            </a:r>
            <a:r>
              <a:rPr lang="en-US" sz="700" dirty="0">
                <a:solidFill>
                  <a:srgbClr val="FFFFFF"/>
                </a:solidFill>
                <a:latin typeface="Arial"/>
                <a:ea typeface="Arial"/>
                <a:cs typeface="Arial"/>
                <a:sym typeface="Arial"/>
              </a:rPr>
              <a:t>. 35.</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Blannin</a:t>
            </a:r>
            <a:r>
              <a:rPr lang="en-US" sz="700" dirty="0">
                <a:solidFill>
                  <a:srgbClr val="FFFFFF"/>
                </a:solidFill>
                <a:latin typeface="Arial"/>
                <a:ea typeface="Arial"/>
                <a:cs typeface="Arial"/>
                <a:sym typeface="Arial"/>
              </a:rPr>
              <a:t>, P. (2017). </a:t>
            </a:r>
            <a:r>
              <a:rPr lang="en-US" sz="700" i="1" dirty="0">
                <a:solidFill>
                  <a:srgbClr val="FFFFFF"/>
                </a:solidFill>
                <a:latin typeface="Arial"/>
                <a:ea typeface="Arial"/>
                <a:cs typeface="Arial"/>
                <a:sym typeface="Arial"/>
              </a:rPr>
              <a:t>Islamic State’s Financing: Sources, Methods and </a:t>
            </a:r>
            <a:r>
              <a:rPr lang="en-US" sz="700" i="1" dirty="0" err="1">
                <a:solidFill>
                  <a:srgbClr val="FFFFFF"/>
                </a:solidFill>
                <a:latin typeface="Arial"/>
                <a:ea typeface="Arial"/>
                <a:cs typeface="Arial"/>
                <a:sym typeface="Arial"/>
              </a:rPr>
              <a:t>Utilisation</a:t>
            </a:r>
            <a:r>
              <a:rPr lang="en-US" sz="700" dirty="0">
                <a:solidFill>
                  <a:srgbClr val="FFFFFF"/>
                </a:solidFill>
                <a:latin typeface="Arial"/>
                <a:ea typeface="Arial"/>
                <a:cs typeface="Arial"/>
                <a:sym typeface="Arial"/>
              </a:rPr>
              <a:t>. 9(5), 11.</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Blythe Bowman Proulx. (2013). Archaeological Site Looting in “</a:t>
            </a:r>
            <a:r>
              <a:rPr lang="en-US" sz="700" dirty="0" err="1">
                <a:solidFill>
                  <a:srgbClr val="FFFFFF"/>
                </a:solidFill>
                <a:latin typeface="Arial"/>
                <a:ea typeface="Arial"/>
                <a:cs typeface="Arial"/>
                <a:sym typeface="Arial"/>
              </a:rPr>
              <a:t>Glocal</a:t>
            </a:r>
            <a:r>
              <a:rPr lang="en-US" sz="700" dirty="0">
                <a:solidFill>
                  <a:srgbClr val="FFFFFF"/>
                </a:solidFill>
                <a:latin typeface="Arial"/>
                <a:ea typeface="Arial"/>
                <a:cs typeface="Arial"/>
                <a:sym typeface="Arial"/>
              </a:rPr>
              <a:t>” Perspective: Nature, Scope, and Frequency. </a:t>
            </a:r>
            <a:r>
              <a:rPr lang="en-US" sz="700" i="1" dirty="0">
                <a:solidFill>
                  <a:srgbClr val="FFFFFF"/>
                </a:solidFill>
                <a:latin typeface="Arial"/>
                <a:ea typeface="Arial"/>
                <a:cs typeface="Arial"/>
                <a:sym typeface="Arial"/>
              </a:rPr>
              <a:t>American Journal of Archaeology</a:t>
            </a:r>
            <a:r>
              <a:rPr lang="en-US" sz="700" dirty="0">
                <a:solidFill>
                  <a:srgbClr val="FFFFFF"/>
                </a:solidFill>
                <a:latin typeface="Arial"/>
                <a:ea typeface="Arial"/>
                <a:cs typeface="Arial"/>
                <a:sym typeface="Arial"/>
              </a:rPr>
              <a:t>, 117(1), 111. https://doi.org/10.3764/aja.117.1.0111</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Brodie, N., &amp; Mackenzie, S. (2014). Trafficking Cultural Objects: Introduction. </a:t>
            </a:r>
            <a:r>
              <a:rPr lang="en-US" sz="700" i="1" dirty="0">
                <a:solidFill>
                  <a:srgbClr val="FFFFFF"/>
                </a:solidFill>
                <a:latin typeface="Arial"/>
                <a:ea typeface="Arial"/>
                <a:cs typeface="Arial"/>
                <a:sym typeface="Arial"/>
              </a:rPr>
              <a:t>European Journal on Criminal Policy and Research</a:t>
            </a:r>
            <a:r>
              <a:rPr lang="en-US" sz="700" dirty="0">
                <a:solidFill>
                  <a:srgbClr val="FFFFFF"/>
                </a:solidFill>
                <a:latin typeface="Arial"/>
                <a:ea typeface="Arial"/>
                <a:cs typeface="Arial"/>
                <a:sym typeface="Arial"/>
              </a:rPr>
              <a:t>, 20(4), 421–426. https://doi.org/10.1007/s10610-014-9256-4</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Brodie, N., &amp; Renfrew, C. (2005). Looting and The World’s Archaeological Heritage: The Inadequate Response. </a:t>
            </a:r>
            <a:r>
              <a:rPr lang="en-US" sz="700" i="1" dirty="0">
                <a:solidFill>
                  <a:srgbClr val="FFFFFF"/>
                </a:solidFill>
                <a:latin typeface="Arial"/>
                <a:ea typeface="Arial"/>
                <a:cs typeface="Arial"/>
                <a:sym typeface="Arial"/>
              </a:rPr>
              <a:t>Annual Review of Anthropology</a:t>
            </a:r>
            <a:r>
              <a:rPr lang="en-US" sz="700" dirty="0">
                <a:solidFill>
                  <a:srgbClr val="FFFFFF"/>
                </a:solidFill>
                <a:latin typeface="Arial"/>
                <a:ea typeface="Arial"/>
                <a:cs typeface="Arial"/>
                <a:sym typeface="Arial"/>
              </a:rPr>
              <a:t>, 34(1), 343–361. https://doi.org/10.1146/annurev.anthro.34.081804.120551</a:t>
            </a:r>
          </a:p>
          <a:p>
            <a:pPr marL="228600" indent="-22860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Broek</a:t>
            </a:r>
            <a:r>
              <a:rPr lang="en-US" sz="700" dirty="0">
                <a:solidFill>
                  <a:srgbClr val="FFFFFF"/>
                </a:solidFill>
                <a:latin typeface="Arial"/>
                <a:ea typeface="Arial"/>
                <a:cs typeface="Arial"/>
                <a:sym typeface="Arial"/>
              </a:rPr>
              <a:t>, A. C. van den, </a:t>
            </a:r>
            <a:r>
              <a:rPr lang="en-US" sz="700" dirty="0" err="1">
                <a:solidFill>
                  <a:srgbClr val="FFFFFF"/>
                </a:solidFill>
                <a:latin typeface="Arial"/>
                <a:ea typeface="Arial"/>
                <a:cs typeface="Arial"/>
                <a:sym typeface="Arial"/>
              </a:rPr>
              <a:t>Schoemaker</a:t>
            </a:r>
            <a:r>
              <a:rPr lang="en-US" sz="700" dirty="0">
                <a:solidFill>
                  <a:srgbClr val="FFFFFF"/>
                </a:solidFill>
                <a:latin typeface="Arial"/>
                <a:ea typeface="Arial"/>
                <a:cs typeface="Arial"/>
                <a:sym typeface="Arial"/>
              </a:rPr>
              <a:t>, R. M., &amp; Dekker, R. J. (2014). Land Border Permeability and Irregular Migration Using Geospatial Intelligence from Satellite Data. </a:t>
            </a:r>
            <a:r>
              <a:rPr lang="en-US" sz="700" i="1" dirty="0">
                <a:solidFill>
                  <a:srgbClr val="FFFFFF"/>
                </a:solidFill>
                <a:latin typeface="Arial"/>
                <a:ea typeface="Arial"/>
                <a:cs typeface="Arial"/>
                <a:sym typeface="Arial"/>
              </a:rPr>
              <a:t>2014 IEEE Joint Intelligence and Security Informatics Conference</a:t>
            </a:r>
            <a:r>
              <a:rPr lang="en-US" sz="700" dirty="0">
                <a:solidFill>
                  <a:srgbClr val="FFFFFF"/>
                </a:solidFill>
                <a:latin typeface="Arial"/>
                <a:ea typeface="Arial"/>
                <a:cs typeface="Arial"/>
                <a:sym typeface="Arial"/>
              </a:rPr>
              <a:t>, 208–211. https://doi.org/10.1109/JISIC.2014.38</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Brunsdon</a:t>
            </a:r>
            <a:r>
              <a:rPr lang="en-US" sz="700" dirty="0">
                <a:solidFill>
                  <a:srgbClr val="FFFFFF"/>
                </a:solidFill>
                <a:latin typeface="Arial"/>
                <a:ea typeface="Arial"/>
                <a:cs typeface="Arial"/>
                <a:sym typeface="Arial"/>
              </a:rPr>
              <a:t>, C., &amp; Singleton, A. (2015). </a:t>
            </a:r>
            <a:r>
              <a:rPr lang="en-US" sz="700" i="1" dirty="0" err="1">
                <a:solidFill>
                  <a:srgbClr val="FFFFFF"/>
                </a:solidFill>
                <a:latin typeface="Arial"/>
                <a:ea typeface="Arial"/>
                <a:cs typeface="Arial"/>
                <a:sym typeface="Arial"/>
              </a:rPr>
              <a:t>Geocomputation</a:t>
            </a:r>
            <a:r>
              <a:rPr lang="en-US" sz="700" i="1" dirty="0">
                <a:solidFill>
                  <a:srgbClr val="FFFFFF"/>
                </a:solidFill>
                <a:latin typeface="Arial"/>
                <a:ea typeface="Arial"/>
                <a:cs typeface="Arial"/>
                <a:sym typeface="Arial"/>
              </a:rPr>
              <a:t>: A Practical Primer</a:t>
            </a:r>
            <a:r>
              <a:rPr lang="en-US" sz="700" dirty="0">
                <a:solidFill>
                  <a:srgbClr val="FFFFFF"/>
                </a:solidFill>
                <a:latin typeface="Arial"/>
                <a:ea typeface="Arial"/>
                <a:cs typeface="Arial"/>
                <a:sym typeface="Arial"/>
              </a:rPr>
              <a:t>. https://doi.org/10.4135/9781473916432</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Campbell, P. B. (2013). The Illicit Antiquities Trade as a Transnational Criminal Network: Characterizing and Anticipating Trafficking of Cultural Heritage. </a:t>
            </a:r>
            <a:r>
              <a:rPr lang="en-US" sz="700" i="1" dirty="0">
                <a:solidFill>
                  <a:srgbClr val="FFFFFF"/>
                </a:solidFill>
                <a:latin typeface="Arial"/>
                <a:ea typeface="Arial"/>
                <a:cs typeface="Arial"/>
                <a:sym typeface="Arial"/>
              </a:rPr>
              <a:t>International Journal of Cultural Property</a:t>
            </a:r>
            <a:r>
              <a:rPr lang="en-US" sz="700" dirty="0">
                <a:solidFill>
                  <a:srgbClr val="FFFFFF"/>
                </a:solidFill>
                <a:latin typeface="Arial"/>
                <a:ea typeface="Arial"/>
                <a:cs typeface="Arial"/>
                <a:sym typeface="Arial"/>
              </a:rPr>
              <a:t>, 20(2), 113–153. https://doi.org/10.1017/S0940739113000015</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Casana</a:t>
            </a:r>
            <a:r>
              <a:rPr lang="en-US" sz="700" dirty="0">
                <a:solidFill>
                  <a:srgbClr val="FFFFFF"/>
                </a:solidFill>
                <a:latin typeface="Arial"/>
                <a:ea typeface="Arial"/>
                <a:cs typeface="Arial"/>
                <a:sym typeface="Arial"/>
              </a:rPr>
              <a:t>, J. (2015). Satellite imagery-based analysis of archaeological looting in Syria. </a:t>
            </a:r>
            <a:r>
              <a:rPr lang="en-US" sz="700" i="1" dirty="0">
                <a:solidFill>
                  <a:srgbClr val="FFFFFF"/>
                </a:solidFill>
                <a:latin typeface="Arial"/>
                <a:ea typeface="Arial"/>
                <a:cs typeface="Arial"/>
                <a:sym typeface="Arial"/>
              </a:rPr>
              <a:t>Near Eastern Archaeology</a:t>
            </a:r>
            <a:r>
              <a:rPr lang="en-US" sz="700" dirty="0">
                <a:solidFill>
                  <a:srgbClr val="FFFFFF"/>
                </a:solidFill>
                <a:latin typeface="Arial"/>
                <a:ea typeface="Arial"/>
                <a:cs typeface="Arial"/>
                <a:sym typeface="Arial"/>
              </a:rPr>
              <a:t>, 78(3), 142–152.</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Casana</a:t>
            </a:r>
            <a:r>
              <a:rPr lang="en-US" sz="700" dirty="0">
                <a:solidFill>
                  <a:srgbClr val="FFFFFF"/>
                </a:solidFill>
                <a:latin typeface="Arial"/>
                <a:ea typeface="Arial"/>
                <a:cs typeface="Arial"/>
                <a:sym typeface="Arial"/>
              </a:rPr>
              <a:t>, &amp; </a:t>
            </a:r>
            <a:r>
              <a:rPr lang="en-US" sz="700" dirty="0" err="1">
                <a:solidFill>
                  <a:srgbClr val="FFFFFF"/>
                </a:solidFill>
                <a:latin typeface="Arial"/>
                <a:ea typeface="Arial"/>
                <a:cs typeface="Arial"/>
                <a:sym typeface="Arial"/>
              </a:rPr>
              <a:t>Panahipour</a:t>
            </a:r>
            <a:r>
              <a:rPr lang="en-US" sz="700" dirty="0">
                <a:solidFill>
                  <a:srgbClr val="FFFFFF"/>
                </a:solidFill>
                <a:latin typeface="Arial"/>
                <a:ea typeface="Arial"/>
                <a:cs typeface="Arial"/>
                <a:sym typeface="Arial"/>
              </a:rPr>
              <a:t>. (2014). Satellite-Based Monitoring of Looting and Damage to Archaeological Sites in Syria. </a:t>
            </a:r>
            <a:r>
              <a:rPr lang="en-US" sz="700" i="1" dirty="0">
                <a:solidFill>
                  <a:srgbClr val="FFFFFF"/>
                </a:solidFill>
                <a:latin typeface="Arial"/>
                <a:ea typeface="Arial"/>
                <a:cs typeface="Arial"/>
                <a:sym typeface="Arial"/>
              </a:rPr>
              <a:t>Journal of Eastern Mediterranean Archaeology &amp; Heritage Studies</a:t>
            </a:r>
            <a:r>
              <a:rPr lang="en-US" sz="700" dirty="0">
                <a:solidFill>
                  <a:srgbClr val="FFFFFF"/>
                </a:solidFill>
                <a:latin typeface="Arial"/>
                <a:ea typeface="Arial"/>
                <a:cs typeface="Arial"/>
                <a:sym typeface="Arial"/>
              </a:rPr>
              <a:t>, 2(2), 128. https://doi.org/10.5325/jeasmedarcherstu.2.2.0128</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Danese</a:t>
            </a:r>
            <a:r>
              <a:rPr lang="en-US" sz="700" dirty="0">
                <a:solidFill>
                  <a:srgbClr val="FFFFFF"/>
                </a:solidFill>
                <a:latin typeface="Arial"/>
                <a:ea typeface="Arial"/>
                <a:cs typeface="Arial"/>
                <a:sym typeface="Arial"/>
              </a:rPr>
              <a:t>, M., </a:t>
            </a:r>
            <a:r>
              <a:rPr lang="en-US" sz="700" dirty="0" err="1">
                <a:solidFill>
                  <a:srgbClr val="FFFFFF"/>
                </a:solidFill>
                <a:latin typeface="Arial"/>
                <a:ea typeface="Arial"/>
                <a:cs typeface="Arial"/>
                <a:sym typeface="Arial"/>
              </a:rPr>
              <a:t>Masini</a:t>
            </a:r>
            <a:r>
              <a:rPr lang="en-US" sz="700" dirty="0">
                <a:solidFill>
                  <a:srgbClr val="FFFFFF"/>
                </a:solidFill>
                <a:latin typeface="Arial"/>
                <a:ea typeface="Arial"/>
                <a:cs typeface="Arial"/>
                <a:sym typeface="Arial"/>
              </a:rPr>
              <a:t>, N., </a:t>
            </a:r>
            <a:r>
              <a:rPr lang="en-US" sz="700" dirty="0" err="1">
                <a:solidFill>
                  <a:srgbClr val="FFFFFF"/>
                </a:solidFill>
                <a:latin typeface="Arial"/>
                <a:ea typeface="Arial"/>
                <a:cs typeface="Arial"/>
                <a:sym typeface="Arial"/>
              </a:rPr>
              <a:t>Biscione</a:t>
            </a:r>
            <a:r>
              <a:rPr lang="en-US" sz="700" dirty="0">
                <a:solidFill>
                  <a:srgbClr val="FFFFFF"/>
                </a:solidFill>
                <a:latin typeface="Arial"/>
                <a:ea typeface="Arial"/>
                <a:cs typeface="Arial"/>
                <a:sym typeface="Arial"/>
              </a:rPr>
              <a:t>, M., &amp; </a:t>
            </a:r>
            <a:r>
              <a:rPr lang="en-US" sz="700" dirty="0" err="1">
                <a:solidFill>
                  <a:srgbClr val="FFFFFF"/>
                </a:solidFill>
                <a:latin typeface="Arial"/>
                <a:ea typeface="Arial"/>
                <a:cs typeface="Arial"/>
                <a:sym typeface="Arial"/>
              </a:rPr>
              <a:t>Lasaponara</a:t>
            </a:r>
            <a:r>
              <a:rPr lang="en-US" sz="700" dirty="0">
                <a:solidFill>
                  <a:srgbClr val="FFFFFF"/>
                </a:solidFill>
                <a:latin typeface="Arial"/>
                <a:ea typeface="Arial"/>
                <a:cs typeface="Arial"/>
                <a:sym typeface="Arial"/>
              </a:rPr>
              <a:t>, R. (2014). Predictive modeling for preventive Archaeology: Overview and case study. </a:t>
            </a:r>
            <a:r>
              <a:rPr lang="en-US" sz="700" i="1" dirty="0">
                <a:solidFill>
                  <a:srgbClr val="FFFFFF"/>
                </a:solidFill>
                <a:latin typeface="Arial"/>
                <a:ea typeface="Arial"/>
                <a:cs typeface="Arial"/>
                <a:sym typeface="Arial"/>
              </a:rPr>
              <a:t>Open Geosciences</a:t>
            </a:r>
            <a:r>
              <a:rPr lang="en-US" sz="700" dirty="0">
                <a:solidFill>
                  <a:srgbClr val="FFFFFF"/>
                </a:solidFill>
                <a:latin typeface="Arial"/>
                <a:ea typeface="Arial"/>
                <a:cs typeface="Arial"/>
                <a:sym typeface="Arial"/>
              </a:rPr>
              <a:t>, 6(1). https://doi.org/10.2478/s13533-012-0160-5</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Felner</a:t>
            </a:r>
            <a:r>
              <a:rPr lang="en-US" sz="700" dirty="0">
                <a:solidFill>
                  <a:srgbClr val="FFFFFF"/>
                </a:solidFill>
                <a:latin typeface="Arial"/>
                <a:ea typeface="Arial"/>
                <a:cs typeface="Arial"/>
                <a:sym typeface="Arial"/>
              </a:rPr>
              <a:t>, A. (n.d.). Position Paper: </a:t>
            </a:r>
            <a:r>
              <a:rPr lang="en-US" sz="700" i="1" dirty="0">
                <a:solidFill>
                  <a:srgbClr val="FFFFFF"/>
                </a:solidFill>
                <a:latin typeface="Arial"/>
                <a:ea typeface="Arial"/>
                <a:cs typeface="Arial"/>
                <a:sym typeface="Arial"/>
              </a:rPr>
              <a:t>Dijkstra’s Algorithm versus Uniform Cost Search or a Case Against Dijkstra’s Algorithm</a:t>
            </a:r>
            <a:r>
              <a:rPr lang="en-US" sz="700" dirty="0">
                <a:solidFill>
                  <a:srgbClr val="FFFFFF"/>
                </a:solidFill>
                <a:latin typeface="Arial"/>
                <a:ea typeface="Arial"/>
                <a:cs typeface="Arial"/>
                <a:sym typeface="Arial"/>
              </a:rPr>
              <a:t>. 5.</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Graph Theory Types of Graphs—</a:t>
            </a:r>
            <a:r>
              <a:rPr lang="en-US" sz="700" dirty="0" err="1">
                <a:solidFill>
                  <a:srgbClr val="FFFFFF"/>
                </a:solidFill>
                <a:latin typeface="Arial"/>
                <a:ea typeface="Arial"/>
                <a:cs typeface="Arial"/>
                <a:sym typeface="Arial"/>
              </a:rPr>
              <a:t>Javatpoint</a:t>
            </a:r>
            <a:r>
              <a:rPr lang="en-US" sz="700" dirty="0">
                <a:solidFill>
                  <a:srgbClr val="FFFFFF"/>
                </a:solidFill>
                <a:latin typeface="Arial"/>
                <a:ea typeface="Arial"/>
                <a:cs typeface="Arial"/>
                <a:sym typeface="Arial"/>
              </a:rPr>
              <a:t>. (n.d.). Retrieved December 8, 2019, from Www.javatpoint.com website: https://www.javatpoint.com/graph-theory-types-of-graphs</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Grayson, G. W. (2014). </a:t>
            </a:r>
            <a:r>
              <a:rPr lang="en-US" sz="700" i="1" dirty="0">
                <a:solidFill>
                  <a:srgbClr val="FFFFFF"/>
                </a:solidFill>
                <a:latin typeface="Arial"/>
                <a:ea typeface="Arial"/>
                <a:cs typeface="Arial"/>
                <a:sym typeface="Arial"/>
              </a:rPr>
              <a:t>The Evolution of Los Zetas in Mexico and Central America: Sadism as an Instrument of Cartel Warfare</a:t>
            </a:r>
            <a:r>
              <a:rPr lang="en-US" sz="700" dirty="0">
                <a:solidFill>
                  <a:srgbClr val="FFFFFF"/>
                </a:solidFill>
                <a:latin typeface="Arial"/>
                <a:ea typeface="Arial"/>
                <a:cs typeface="Arial"/>
                <a:sym typeface="Arial"/>
              </a:rPr>
              <a:t>: https://doi.org/10.21236/ADA599872</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Greenland, F. (2019). Introduction: New Insights into the Antiquities Market. </a:t>
            </a:r>
            <a:r>
              <a:rPr lang="en-US" sz="700" i="1" dirty="0">
                <a:solidFill>
                  <a:srgbClr val="FFFFFF"/>
                </a:solidFill>
                <a:latin typeface="Arial"/>
                <a:ea typeface="Arial"/>
                <a:cs typeface="Arial"/>
                <a:sym typeface="Arial"/>
              </a:rPr>
              <a:t>International Journal of Cultural Property</a:t>
            </a:r>
            <a:r>
              <a:rPr lang="en-US" sz="700" dirty="0">
                <a:solidFill>
                  <a:srgbClr val="FFFFFF"/>
                </a:solidFill>
                <a:latin typeface="Arial"/>
                <a:ea typeface="Arial"/>
                <a:cs typeface="Arial"/>
                <a:sym typeface="Arial"/>
              </a:rPr>
              <a:t>, 26(3), 211–225. https://doi.org/10.1017/S0940739119000237</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Inside the hunt for Iraq’s looted treasures. (2019, July 10). Retrieved September 27, 2019, from The Independent website: https://www.independent.co.uk/news/world/middle-east/iraq-archaeology-museum-antiquities-looting-a8996676.html</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Jenkins, J. L., </a:t>
            </a:r>
            <a:r>
              <a:rPr lang="en-US" sz="700" dirty="0" err="1">
                <a:solidFill>
                  <a:srgbClr val="FFFFFF"/>
                </a:solidFill>
                <a:latin typeface="Arial"/>
                <a:ea typeface="Arial"/>
                <a:cs typeface="Arial"/>
                <a:sym typeface="Arial"/>
              </a:rPr>
              <a:t>Marquardson</a:t>
            </a:r>
            <a:r>
              <a:rPr lang="en-US" sz="700" dirty="0">
                <a:solidFill>
                  <a:srgbClr val="FFFFFF"/>
                </a:solidFill>
                <a:latin typeface="Arial"/>
                <a:ea typeface="Arial"/>
                <a:cs typeface="Arial"/>
                <a:sym typeface="Arial"/>
              </a:rPr>
              <a:t>, J., Proudfoot, J. G., </a:t>
            </a:r>
            <a:r>
              <a:rPr lang="en-US" sz="700" dirty="0" err="1">
                <a:solidFill>
                  <a:srgbClr val="FFFFFF"/>
                </a:solidFill>
                <a:latin typeface="Arial"/>
                <a:ea typeface="Arial"/>
                <a:cs typeface="Arial"/>
                <a:sym typeface="Arial"/>
              </a:rPr>
              <a:t>Valacich</a:t>
            </a:r>
            <a:r>
              <a:rPr lang="en-US" sz="700" dirty="0">
                <a:solidFill>
                  <a:srgbClr val="FFFFFF"/>
                </a:solidFill>
                <a:latin typeface="Arial"/>
                <a:ea typeface="Arial"/>
                <a:cs typeface="Arial"/>
                <a:sym typeface="Arial"/>
              </a:rPr>
              <a:t>, J. S., </a:t>
            </a:r>
            <a:r>
              <a:rPr lang="en-US" sz="700" dirty="0" err="1">
                <a:solidFill>
                  <a:srgbClr val="FFFFFF"/>
                </a:solidFill>
                <a:latin typeface="Arial"/>
                <a:ea typeface="Arial"/>
                <a:cs typeface="Arial"/>
                <a:sym typeface="Arial"/>
              </a:rPr>
              <a:t>Golob</a:t>
            </a:r>
            <a:r>
              <a:rPr lang="en-US" sz="700" dirty="0">
                <a:solidFill>
                  <a:srgbClr val="FFFFFF"/>
                </a:solidFill>
                <a:latin typeface="Arial"/>
                <a:ea typeface="Arial"/>
                <a:cs typeface="Arial"/>
                <a:sym typeface="Arial"/>
              </a:rPr>
              <a:t>, E., &amp; </a:t>
            </a:r>
            <a:r>
              <a:rPr lang="en-US" sz="700" dirty="0" err="1">
                <a:solidFill>
                  <a:srgbClr val="FFFFFF"/>
                </a:solidFill>
                <a:latin typeface="Arial"/>
                <a:ea typeface="Arial"/>
                <a:cs typeface="Arial"/>
                <a:sym typeface="Arial"/>
              </a:rPr>
              <a:t>Nunamaker</a:t>
            </a:r>
            <a:r>
              <a:rPr lang="en-US" sz="700" dirty="0">
                <a:solidFill>
                  <a:srgbClr val="FFFFFF"/>
                </a:solidFill>
                <a:latin typeface="Arial"/>
                <a:ea typeface="Arial"/>
                <a:cs typeface="Arial"/>
                <a:sym typeface="Arial"/>
              </a:rPr>
              <a:t>, J. F. (2013). The Checkpoint Simulation: A Tool for Informing Border Patrol Checkpoint Design and Resource Allocation. </a:t>
            </a:r>
            <a:r>
              <a:rPr lang="en-US" sz="700" i="1" dirty="0">
                <a:solidFill>
                  <a:srgbClr val="FFFFFF"/>
                </a:solidFill>
                <a:latin typeface="Arial"/>
                <a:ea typeface="Arial"/>
                <a:cs typeface="Arial"/>
                <a:sym typeface="Arial"/>
              </a:rPr>
              <a:t>2013 European Intelligence and Security Informatics Conference</a:t>
            </a:r>
            <a:r>
              <a:rPr lang="en-US" sz="700" dirty="0">
                <a:solidFill>
                  <a:srgbClr val="FFFFFF"/>
                </a:solidFill>
                <a:latin typeface="Arial"/>
                <a:ea typeface="Arial"/>
                <a:cs typeface="Arial"/>
                <a:sym typeface="Arial"/>
              </a:rPr>
              <a:t>, 252–255. https://doi.org/10.1109/EISIC.2013.65</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Jordan, C. (2016, December 17). </a:t>
            </a:r>
            <a:r>
              <a:rPr lang="en-US" sz="700" i="1" dirty="0">
                <a:solidFill>
                  <a:srgbClr val="FFFFFF"/>
                </a:solidFill>
                <a:latin typeface="Arial"/>
                <a:ea typeface="Arial"/>
                <a:cs typeface="Arial"/>
                <a:sym typeface="Arial"/>
              </a:rPr>
              <a:t>New leads on looted Middle Eastern antiquities </a:t>
            </a:r>
            <a:r>
              <a:rPr lang="en-US" sz="700" dirty="0">
                <a:solidFill>
                  <a:srgbClr val="FFFFFF"/>
                </a:solidFill>
                <a:latin typeface="Arial"/>
                <a:ea typeface="Arial"/>
                <a:cs typeface="Arial"/>
                <a:sym typeface="Arial"/>
              </a:rPr>
              <a:t>[Text]. Retrieved September 27, 2019, from </a:t>
            </a:r>
            <a:r>
              <a:rPr lang="en-US" sz="700" dirty="0" err="1">
                <a:solidFill>
                  <a:srgbClr val="FFFFFF"/>
                </a:solidFill>
                <a:latin typeface="Arial"/>
                <a:ea typeface="Arial"/>
                <a:cs typeface="Arial"/>
                <a:sym typeface="Arial"/>
              </a:rPr>
              <a:t>TheHill</a:t>
            </a:r>
            <a:r>
              <a:rPr lang="en-US" sz="700" dirty="0">
                <a:solidFill>
                  <a:srgbClr val="FFFFFF"/>
                </a:solidFill>
                <a:latin typeface="Arial"/>
                <a:ea typeface="Arial"/>
                <a:cs typeface="Arial"/>
                <a:sym typeface="Arial"/>
              </a:rPr>
              <a:t> website: https://thehill.com/blogs/congress-blog/foreign-policy/310831-new-leads-on-looted-middle-eastern-antiquities</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Latek</a:t>
            </a:r>
            <a:r>
              <a:rPr lang="en-US" sz="700" dirty="0">
                <a:solidFill>
                  <a:srgbClr val="FFFFFF"/>
                </a:solidFill>
                <a:latin typeface="Arial"/>
                <a:ea typeface="Arial"/>
                <a:cs typeface="Arial"/>
                <a:sym typeface="Arial"/>
              </a:rPr>
              <a:t>, M. M., </a:t>
            </a:r>
            <a:r>
              <a:rPr lang="en-US" sz="700" dirty="0" err="1">
                <a:solidFill>
                  <a:srgbClr val="FFFFFF"/>
                </a:solidFill>
                <a:latin typeface="Arial"/>
                <a:ea typeface="Arial"/>
                <a:cs typeface="Arial"/>
                <a:sym typeface="Arial"/>
              </a:rPr>
              <a:t>Rizi</a:t>
            </a:r>
            <a:r>
              <a:rPr lang="en-US" sz="700" dirty="0">
                <a:solidFill>
                  <a:srgbClr val="FFFFFF"/>
                </a:solidFill>
                <a:latin typeface="Arial"/>
                <a:ea typeface="Arial"/>
                <a:cs typeface="Arial"/>
                <a:sym typeface="Arial"/>
              </a:rPr>
              <a:t>, S. M. M., Crooks, A., &amp; Fraser, M. (2012). Social Simulations for Border Security. </a:t>
            </a:r>
            <a:r>
              <a:rPr lang="en-US" sz="700" i="1" dirty="0">
                <a:solidFill>
                  <a:srgbClr val="FFFFFF"/>
                </a:solidFill>
                <a:latin typeface="Arial"/>
                <a:ea typeface="Arial"/>
                <a:cs typeface="Arial"/>
                <a:sym typeface="Arial"/>
              </a:rPr>
              <a:t>2012 European Intelligence and Security Informatics Conference</a:t>
            </a:r>
            <a:r>
              <a:rPr lang="en-US" sz="700" dirty="0">
                <a:solidFill>
                  <a:srgbClr val="FFFFFF"/>
                </a:solidFill>
                <a:latin typeface="Arial"/>
                <a:ea typeface="Arial"/>
                <a:cs typeface="Arial"/>
                <a:sym typeface="Arial"/>
              </a:rPr>
              <a:t>, 340–345. https://doi.org/10.1109/EISIC.2012.50</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Luke, C., &amp; Kersel, M. (2005). A Retrospective and a Look Forward. </a:t>
            </a:r>
            <a:r>
              <a:rPr lang="en-US" sz="700" i="1" dirty="0">
                <a:solidFill>
                  <a:srgbClr val="FFFFFF"/>
                </a:solidFill>
                <a:latin typeface="Arial"/>
                <a:ea typeface="Arial"/>
                <a:cs typeface="Arial"/>
                <a:sym typeface="Arial"/>
              </a:rPr>
              <a:t>Journal of Field Archaeology</a:t>
            </a:r>
            <a:r>
              <a:rPr lang="en-US" sz="700" dirty="0">
                <a:solidFill>
                  <a:srgbClr val="FFFFFF"/>
                </a:solidFill>
                <a:latin typeface="Arial"/>
                <a:ea typeface="Arial"/>
                <a:cs typeface="Arial"/>
                <a:sym typeface="Arial"/>
              </a:rPr>
              <a:t>, 30(2), 191–200. https://doi.org/10.1179/009346905791072323</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Madella</a:t>
            </a:r>
            <a:r>
              <a:rPr lang="en-US" sz="700" dirty="0">
                <a:solidFill>
                  <a:srgbClr val="FFFFFF"/>
                </a:solidFill>
                <a:latin typeface="Arial"/>
                <a:ea typeface="Arial"/>
                <a:cs typeface="Arial"/>
                <a:sym typeface="Arial"/>
              </a:rPr>
              <a:t>, M., </a:t>
            </a:r>
            <a:r>
              <a:rPr lang="en-US" sz="700" dirty="0" err="1">
                <a:solidFill>
                  <a:srgbClr val="FFFFFF"/>
                </a:solidFill>
                <a:latin typeface="Arial"/>
                <a:ea typeface="Arial"/>
                <a:cs typeface="Arial"/>
                <a:sym typeface="Arial"/>
              </a:rPr>
              <a:t>Rondelli</a:t>
            </a:r>
            <a:r>
              <a:rPr lang="en-US" sz="700" dirty="0">
                <a:solidFill>
                  <a:srgbClr val="FFFFFF"/>
                </a:solidFill>
                <a:latin typeface="Arial"/>
                <a:ea typeface="Arial"/>
                <a:cs typeface="Arial"/>
                <a:sym typeface="Arial"/>
              </a:rPr>
              <a:t>, B., </a:t>
            </a:r>
            <a:r>
              <a:rPr lang="en-US" sz="700" dirty="0" err="1">
                <a:solidFill>
                  <a:srgbClr val="FFFFFF"/>
                </a:solidFill>
                <a:latin typeface="Arial"/>
                <a:ea typeface="Arial"/>
                <a:cs typeface="Arial"/>
                <a:sym typeface="Arial"/>
              </a:rPr>
              <a:t>Lancelotti</a:t>
            </a:r>
            <a:r>
              <a:rPr lang="en-US" sz="700" dirty="0">
                <a:solidFill>
                  <a:srgbClr val="FFFFFF"/>
                </a:solidFill>
                <a:latin typeface="Arial"/>
                <a:ea typeface="Arial"/>
                <a:cs typeface="Arial"/>
                <a:sym typeface="Arial"/>
              </a:rPr>
              <a:t>, C., Balbo, A., </a:t>
            </a:r>
            <a:r>
              <a:rPr lang="en-US" sz="700" dirty="0" err="1">
                <a:solidFill>
                  <a:srgbClr val="FFFFFF"/>
                </a:solidFill>
                <a:latin typeface="Arial"/>
                <a:ea typeface="Arial"/>
                <a:cs typeface="Arial"/>
                <a:sym typeface="Arial"/>
              </a:rPr>
              <a:t>Zurro</a:t>
            </a:r>
            <a:r>
              <a:rPr lang="en-US" sz="700" dirty="0">
                <a:solidFill>
                  <a:srgbClr val="FFFFFF"/>
                </a:solidFill>
                <a:latin typeface="Arial"/>
                <a:ea typeface="Arial"/>
                <a:cs typeface="Arial"/>
                <a:sym typeface="Arial"/>
              </a:rPr>
              <a:t>, D., </a:t>
            </a:r>
            <a:r>
              <a:rPr lang="en-US" sz="700" dirty="0" err="1">
                <a:solidFill>
                  <a:srgbClr val="FFFFFF"/>
                </a:solidFill>
                <a:latin typeface="Arial"/>
                <a:ea typeface="Arial"/>
                <a:cs typeface="Arial"/>
                <a:sym typeface="Arial"/>
              </a:rPr>
              <a:t>Campillo</a:t>
            </a:r>
            <a:r>
              <a:rPr lang="en-US" sz="700" dirty="0">
                <a:solidFill>
                  <a:srgbClr val="FFFFFF"/>
                </a:solidFill>
                <a:latin typeface="Arial"/>
                <a:ea typeface="Arial"/>
                <a:cs typeface="Arial"/>
                <a:sym typeface="Arial"/>
              </a:rPr>
              <a:t>, X. R., &amp; Stride, S. (2014). Introduction to Simulating the Past. </a:t>
            </a:r>
            <a:r>
              <a:rPr lang="en-US" sz="700" i="1" dirty="0">
                <a:solidFill>
                  <a:srgbClr val="FFFFFF"/>
                </a:solidFill>
                <a:latin typeface="Arial"/>
                <a:ea typeface="Arial"/>
                <a:cs typeface="Arial"/>
                <a:sym typeface="Arial"/>
              </a:rPr>
              <a:t>Journal of Archaeological Method and Theory</a:t>
            </a:r>
            <a:r>
              <a:rPr lang="en-US" sz="700" dirty="0">
                <a:solidFill>
                  <a:srgbClr val="FFFFFF"/>
                </a:solidFill>
                <a:latin typeface="Arial"/>
                <a:ea typeface="Arial"/>
                <a:cs typeface="Arial"/>
                <a:sym typeface="Arial"/>
              </a:rPr>
              <a:t>, 21(2), 251–257. https://doi.org/10.1007/s10816-014-9209-8</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Medel</a:t>
            </a:r>
            <a:r>
              <a:rPr lang="en-US" sz="700" dirty="0">
                <a:solidFill>
                  <a:srgbClr val="FFFFFF"/>
                </a:solidFill>
                <a:latin typeface="Arial"/>
                <a:ea typeface="Arial"/>
                <a:cs typeface="Arial"/>
                <a:sym typeface="Arial"/>
              </a:rPr>
              <a:t>, M., Lu, Y., &amp; Chow, E. (2015). Mexico’s drug networks: Modeling the smuggling routes towards the United States. </a:t>
            </a:r>
            <a:r>
              <a:rPr lang="en-US" sz="700" i="1" dirty="0">
                <a:solidFill>
                  <a:srgbClr val="FFFFFF"/>
                </a:solidFill>
                <a:latin typeface="Arial"/>
                <a:ea typeface="Arial"/>
                <a:cs typeface="Arial"/>
                <a:sym typeface="Arial"/>
              </a:rPr>
              <a:t>Applied Geography</a:t>
            </a:r>
            <a:r>
              <a:rPr lang="en-US" sz="700" dirty="0">
                <a:solidFill>
                  <a:srgbClr val="FFFFFF"/>
                </a:solidFill>
                <a:latin typeface="Arial"/>
                <a:ea typeface="Arial"/>
                <a:cs typeface="Arial"/>
                <a:sym typeface="Arial"/>
              </a:rPr>
              <a:t>, 60, 240–247. https://doi.org/10.1016/j.apgeog.2014.10.018</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Parcak</a:t>
            </a:r>
            <a:r>
              <a:rPr lang="en-US" sz="700" dirty="0">
                <a:solidFill>
                  <a:srgbClr val="FFFFFF"/>
                </a:solidFill>
                <a:latin typeface="Arial"/>
                <a:ea typeface="Arial"/>
                <a:cs typeface="Arial"/>
                <a:sym typeface="Arial"/>
              </a:rPr>
              <a:t>, S., </a:t>
            </a:r>
            <a:r>
              <a:rPr lang="en-US" sz="700" dirty="0" err="1">
                <a:solidFill>
                  <a:srgbClr val="FFFFFF"/>
                </a:solidFill>
                <a:latin typeface="Arial"/>
                <a:ea typeface="Arial"/>
                <a:cs typeface="Arial"/>
                <a:sym typeface="Arial"/>
              </a:rPr>
              <a:t>Gathings</a:t>
            </a:r>
            <a:r>
              <a:rPr lang="en-US" sz="700" dirty="0">
                <a:solidFill>
                  <a:srgbClr val="FFFFFF"/>
                </a:solidFill>
                <a:latin typeface="Arial"/>
                <a:ea typeface="Arial"/>
                <a:cs typeface="Arial"/>
                <a:sym typeface="Arial"/>
              </a:rPr>
              <a:t>, D., Childs, C., Mumford, G., &amp; Cline, E. (2016). Satellite evidence of archaeological site looting in Egypt: 2002–2013. </a:t>
            </a:r>
            <a:r>
              <a:rPr lang="en-US" sz="700" i="1" dirty="0">
                <a:solidFill>
                  <a:srgbClr val="FFFFFF"/>
                </a:solidFill>
                <a:latin typeface="Arial"/>
                <a:ea typeface="Arial"/>
                <a:cs typeface="Arial"/>
                <a:sym typeface="Arial"/>
              </a:rPr>
              <a:t>Antiquity</a:t>
            </a:r>
            <a:r>
              <a:rPr lang="en-US" sz="700" dirty="0">
                <a:solidFill>
                  <a:srgbClr val="FFFFFF"/>
                </a:solidFill>
                <a:latin typeface="Arial"/>
                <a:ea typeface="Arial"/>
                <a:cs typeface="Arial"/>
                <a:sym typeface="Arial"/>
              </a:rPr>
              <a:t>, 90(349), 188–205. https://doi.org/10.15184/aqy.2016.1</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Parks, S., </a:t>
            </a:r>
            <a:r>
              <a:rPr lang="en-US" sz="700" dirty="0" err="1">
                <a:solidFill>
                  <a:srgbClr val="FFFFFF"/>
                </a:solidFill>
                <a:latin typeface="Arial"/>
                <a:ea typeface="Arial"/>
                <a:cs typeface="Arial"/>
                <a:sym typeface="Arial"/>
              </a:rPr>
              <a:t>Mcanany</a:t>
            </a:r>
            <a:r>
              <a:rPr lang="en-US" sz="700" dirty="0">
                <a:solidFill>
                  <a:srgbClr val="FFFFFF"/>
                </a:solidFill>
                <a:latin typeface="Arial"/>
                <a:ea typeface="Arial"/>
                <a:cs typeface="Arial"/>
                <a:sym typeface="Arial"/>
              </a:rPr>
              <a:t>, P. A., &amp; Murata, S. (2006). The Conservation of Maya Cultural Heritage: Searching for Solutions in a Troubled Region. </a:t>
            </a:r>
            <a:r>
              <a:rPr lang="en-US" sz="700" i="1" dirty="0">
                <a:solidFill>
                  <a:srgbClr val="FFFFFF"/>
                </a:solidFill>
                <a:latin typeface="Arial"/>
                <a:ea typeface="Arial"/>
                <a:cs typeface="Arial"/>
                <a:sym typeface="Arial"/>
              </a:rPr>
              <a:t>Journal of Field Archaeology</a:t>
            </a:r>
            <a:r>
              <a:rPr lang="en-US" sz="700" dirty="0">
                <a:solidFill>
                  <a:srgbClr val="FFFFFF"/>
                </a:solidFill>
                <a:latin typeface="Arial"/>
                <a:ea typeface="Arial"/>
                <a:cs typeface="Arial"/>
                <a:sym typeface="Arial"/>
              </a:rPr>
              <a:t>, 31(4), 425–432. https://doi.org/10.1179/009346906791071846</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Rodríguez-Puente, R., &amp; </a:t>
            </a:r>
            <a:r>
              <a:rPr lang="en-US" sz="700" dirty="0" err="1">
                <a:solidFill>
                  <a:srgbClr val="FFFFFF"/>
                </a:solidFill>
                <a:latin typeface="Arial"/>
                <a:ea typeface="Arial"/>
                <a:cs typeface="Arial"/>
                <a:sym typeface="Arial"/>
              </a:rPr>
              <a:t>Lazo</a:t>
            </a:r>
            <a:r>
              <a:rPr lang="en-US" sz="700" dirty="0">
                <a:solidFill>
                  <a:srgbClr val="FFFFFF"/>
                </a:solidFill>
                <a:latin typeface="Arial"/>
                <a:ea typeface="Arial"/>
                <a:cs typeface="Arial"/>
                <a:sym typeface="Arial"/>
              </a:rPr>
              <a:t>-Cortés, M. S. (2013). Algorithm for shortest path search in Geographic Information Systems by using reduced graphs. </a:t>
            </a:r>
            <a:r>
              <a:rPr lang="en-US" sz="700" i="1" dirty="0" err="1">
                <a:solidFill>
                  <a:srgbClr val="FFFFFF"/>
                </a:solidFill>
                <a:latin typeface="Arial"/>
                <a:ea typeface="Arial"/>
                <a:cs typeface="Arial"/>
                <a:sym typeface="Arial"/>
              </a:rPr>
              <a:t>SpringerPlus</a:t>
            </a:r>
            <a:r>
              <a:rPr lang="en-US" sz="700" dirty="0">
                <a:solidFill>
                  <a:srgbClr val="FFFFFF"/>
                </a:solidFill>
                <a:latin typeface="Arial"/>
                <a:ea typeface="Arial"/>
                <a:cs typeface="Arial"/>
                <a:sym typeface="Arial"/>
              </a:rPr>
              <a:t>, 2(1), 291. https://doi.org/10.1186/2193-1801-2-291</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Rose-Greenland, F. (2014). Looters, collectors and a passion for antiquities at the margins of Italian society. </a:t>
            </a:r>
            <a:r>
              <a:rPr lang="en-US" sz="700" i="1" dirty="0">
                <a:solidFill>
                  <a:srgbClr val="FFFFFF"/>
                </a:solidFill>
                <a:latin typeface="Arial"/>
                <a:ea typeface="Arial"/>
                <a:cs typeface="Arial"/>
                <a:sym typeface="Arial"/>
              </a:rPr>
              <a:t>Journal of Modern Italian Studies</a:t>
            </a:r>
            <a:r>
              <a:rPr lang="en-US" sz="700" dirty="0">
                <a:solidFill>
                  <a:srgbClr val="FFFFFF"/>
                </a:solidFill>
                <a:latin typeface="Arial"/>
                <a:ea typeface="Arial"/>
                <a:cs typeface="Arial"/>
                <a:sym typeface="Arial"/>
              </a:rPr>
              <a:t>, 19(5), 570–582. https://doi.org/10.1080/1354571X.2014.962256</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Samuel, S. (2018, March 19). </a:t>
            </a:r>
            <a:r>
              <a:rPr lang="en-US" sz="700" i="1" dirty="0">
                <a:solidFill>
                  <a:srgbClr val="FFFFFF"/>
                </a:solidFill>
                <a:latin typeface="Arial"/>
                <a:ea typeface="Arial"/>
                <a:cs typeface="Arial"/>
                <a:sym typeface="Arial"/>
              </a:rPr>
              <a:t>It’s Disturbingly Easy to Buy Iraq’s Archeological Treasures</a:t>
            </a:r>
            <a:r>
              <a:rPr lang="en-US" sz="700" dirty="0">
                <a:solidFill>
                  <a:srgbClr val="FFFFFF"/>
                </a:solidFill>
                <a:latin typeface="Arial"/>
                <a:ea typeface="Arial"/>
                <a:cs typeface="Arial"/>
                <a:sym typeface="Arial"/>
              </a:rPr>
              <a:t>. Retrieved September 27, 2019, from The Atlantic website: https://www.theatlantic.com/international/archive/2018/03/iraq-war-archeology-invasion/555200/</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Sellers, W. I., Hill, R. A., &amp; Logan, B. S. (2007). An agent-based model of group decision making in baboons. </a:t>
            </a:r>
            <a:r>
              <a:rPr lang="en-US" sz="700" i="1" dirty="0">
                <a:solidFill>
                  <a:srgbClr val="FFFFFF"/>
                </a:solidFill>
                <a:latin typeface="Arial"/>
                <a:ea typeface="Arial"/>
                <a:cs typeface="Arial"/>
                <a:sym typeface="Arial"/>
              </a:rPr>
              <a:t>Philosophical Transactions of the Royal Society B</a:t>
            </a:r>
            <a:r>
              <a:rPr lang="en-US" sz="700" dirty="0">
                <a:solidFill>
                  <a:srgbClr val="FFFFFF"/>
                </a:solidFill>
                <a:latin typeface="Arial"/>
                <a:ea typeface="Arial"/>
                <a:cs typeface="Arial"/>
                <a:sym typeface="Arial"/>
              </a:rPr>
              <a:t>: Biological Sciences, 362(1485), 1699–1710. https://doi.org/10.1098/rstb.2007.2064</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Sørensen</a:t>
            </a:r>
            <a:r>
              <a:rPr lang="en-US" sz="700" dirty="0">
                <a:solidFill>
                  <a:srgbClr val="FFFFFF"/>
                </a:solidFill>
                <a:latin typeface="Arial"/>
                <a:ea typeface="Arial"/>
                <a:cs typeface="Arial"/>
                <a:sym typeface="Arial"/>
              </a:rPr>
              <a:t>, M. L. S., &amp; Viejo-Rose, D. (Eds.). (2015). </a:t>
            </a:r>
            <a:r>
              <a:rPr lang="en-US" sz="700" i="1" dirty="0">
                <a:solidFill>
                  <a:srgbClr val="FFFFFF"/>
                </a:solidFill>
                <a:latin typeface="Arial"/>
                <a:ea typeface="Arial"/>
                <a:cs typeface="Arial"/>
                <a:sym typeface="Arial"/>
              </a:rPr>
              <a:t>War and Cultural Heritage: Biographies of Place</a:t>
            </a:r>
            <a:r>
              <a:rPr lang="en-US" sz="700" dirty="0">
                <a:solidFill>
                  <a:srgbClr val="FFFFFF"/>
                </a:solidFill>
                <a:latin typeface="Arial"/>
                <a:ea typeface="Arial"/>
                <a:cs typeface="Arial"/>
                <a:sym typeface="Arial"/>
              </a:rPr>
              <a:t>. New York, NY: Cambridge University Press.</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Stealing from history: The looting and destruction of Iraqi and Syrian heritage concern us all. (n.d.). Retrieved April 2, 2019, from The National website: https://www.thenational.ae/arts-culture/stealing-from-history-the-looting-and-destruction-of-iraqi-and-syrian-heritage-concern-us-all-1.308011</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Sullivan, B. L. (n.d.). </a:t>
            </a:r>
            <a:r>
              <a:rPr lang="en-US" sz="700" i="1" dirty="0">
                <a:solidFill>
                  <a:srgbClr val="FFFFFF"/>
                </a:solidFill>
                <a:latin typeface="Arial"/>
                <a:ea typeface="Arial"/>
                <a:cs typeface="Arial"/>
                <a:sym typeface="Arial"/>
              </a:rPr>
              <a:t>Stolen artifacts finding way into the world’s art markets</a:t>
            </a:r>
            <a:r>
              <a:rPr lang="en-US" sz="700" dirty="0">
                <a:solidFill>
                  <a:srgbClr val="FFFFFF"/>
                </a:solidFill>
                <a:latin typeface="Arial"/>
                <a:ea typeface="Arial"/>
                <a:cs typeface="Arial"/>
                <a:sym typeface="Arial"/>
              </a:rPr>
              <a:t>. Retrieved September 27, 2019, from Baltimoresun.com website: https://www.baltimoresun.com/bal-te.fbi22apr22-story.html</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Swann, S. (2019, May 2). </a:t>
            </a:r>
            <a:r>
              <a:rPr lang="en-US" sz="700" i="1" dirty="0">
                <a:solidFill>
                  <a:srgbClr val="FFFFFF"/>
                </a:solidFill>
                <a:latin typeface="Arial"/>
                <a:ea typeface="Arial"/>
                <a:cs typeface="Arial"/>
                <a:sym typeface="Arial"/>
              </a:rPr>
              <a:t>“Loot-to-order” antiquities sold on Facebook</a:t>
            </a:r>
            <a:r>
              <a:rPr lang="en-US" sz="700" dirty="0">
                <a:solidFill>
                  <a:srgbClr val="FFFFFF"/>
                </a:solidFill>
                <a:latin typeface="Arial"/>
                <a:ea typeface="Arial"/>
                <a:cs typeface="Arial"/>
                <a:sym typeface="Arial"/>
              </a:rPr>
              <a:t>. BBC News. Retrieved from https://www.bbc.com/news/world-middle-east-47628369</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Visconti, A. (n.d.). Professor of Criminal Law, University of Naples II, Italy; Visiting Professor, Queen Mary University of London, UK; ISPAC Deputy Chair and Director. 210.</a:t>
            </a:r>
          </a:p>
          <a:p>
            <a:pPr marL="0" indent="0">
              <a:lnSpc>
                <a:spcPct val="115000"/>
              </a:lnSpc>
              <a:spcBef>
                <a:spcPts val="0"/>
              </a:spcBef>
              <a:buClr>
                <a:schemeClr val="dk1"/>
              </a:buClr>
              <a:buSzPts val="1100"/>
              <a:buFont typeface="Arial"/>
              <a:buNone/>
            </a:pPr>
            <a:r>
              <a:rPr lang="en-US" sz="700" dirty="0">
                <a:solidFill>
                  <a:srgbClr val="FFFFFF"/>
                </a:solidFill>
                <a:latin typeface="Arial"/>
                <a:ea typeface="Arial"/>
                <a:cs typeface="Arial"/>
                <a:sym typeface="Arial"/>
              </a:rPr>
              <a:t>Wang, X. Z. (2018). The Comparison of Three Algorithms in Shortest Path Issue. </a:t>
            </a:r>
            <a:r>
              <a:rPr lang="en-US" sz="700" i="1" dirty="0">
                <a:solidFill>
                  <a:srgbClr val="FFFFFF"/>
                </a:solidFill>
                <a:latin typeface="Arial"/>
                <a:ea typeface="Arial"/>
                <a:cs typeface="Arial"/>
                <a:sym typeface="Arial"/>
              </a:rPr>
              <a:t>Journal of Physics</a:t>
            </a:r>
            <a:r>
              <a:rPr lang="en-US" sz="700" dirty="0">
                <a:solidFill>
                  <a:srgbClr val="FFFFFF"/>
                </a:solidFill>
                <a:latin typeface="Arial"/>
                <a:ea typeface="Arial"/>
                <a:cs typeface="Arial"/>
                <a:sym typeface="Arial"/>
              </a:rPr>
              <a:t>: Conference Series, 1087, 022011. https://doi.org/10.1088/1742-6596/1087/2/022011</a:t>
            </a:r>
          </a:p>
          <a:p>
            <a:pPr marL="0" indent="0">
              <a:lnSpc>
                <a:spcPct val="115000"/>
              </a:lnSpc>
              <a:spcBef>
                <a:spcPts val="0"/>
              </a:spcBef>
              <a:buClr>
                <a:schemeClr val="dk1"/>
              </a:buClr>
              <a:buSzPts val="1100"/>
              <a:buFont typeface="Arial"/>
              <a:buNone/>
            </a:pPr>
            <a:r>
              <a:rPr lang="en-US" sz="700" dirty="0" err="1">
                <a:solidFill>
                  <a:srgbClr val="FFFFFF"/>
                </a:solidFill>
                <a:latin typeface="Arial"/>
                <a:ea typeface="Arial"/>
                <a:cs typeface="Arial"/>
                <a:sym typeface="Arial"/>
              </a:rPr>
              <a:t>Xue</a:t>
            </a:r>
            <a:r>
              <a:rPr lang="en-US" sz="700" dirty="0">
                <a:solidFill>
                  <a:srgbClr val="FFFFFF"/>
                </a:solidFill>
                <a:latin typeface="Arial"/>
                <a:ea typeface="Arial"/>
                <a:cs typeface="Arial"/>
                <a:sym typeface="Arial"/>
              </a:rPr>
              <a:t>, G., Li, Z., Zhu, H., &amp; Liu, Y. (2009). Traffic-Known Urban Vehicular Route Prediction Based on Partial Mobility Patterns. </a:t>
            </a:r>
            <a:r>
              <a:rPr lang="en-US" sz="700" i="1" dirty="0">
                <a:solidFill>
                  <a:srgbClr val="FFFFFF"/>
                </a:solidFill>
                <a:latin typeface="Arial"/>
                <a:ea typeface="Arial"/>
                <a:cs typeface="Arial"/>
                <a:sym typeface="Arial"/>
              </a:rPr>
              <a:t>2009 15th International Conference on Parallel and Distributed Systems</a:t>
            </a:r>
            <a:r>
              <a:rPr lang="en-US" sz="700" dirty="0">
                <a:solidFill>
                  <a:srgbClr val="FFFFFF"/>
                </a:solidFill>
                <a:latin typeface="Arial"/>
                <a:ea typeface="Arial"/>
                <a:cs typeface="Arial"/>
                <a:sym typeface="Arial"/>
              </a:rPr>
              <a:t>, 369–375. https://doi.org/10.1109/ICPADS.2009.129</a:t>
            </a:r>
          </a:p>
          <a:p>
            <a:pPr marL="0" indent="0">
              <a:lnSpc>
                <a:spcPct val="115000"/>
              </a:lnSpc>
              <a:spcBef>
                <a:spcPts val="0"/>
              </a:spcBef>
              <a:buClr>
                <a:schemeClr val="dk1"/>
              </a:buClr>
              <a:buSzPts val="1100"/>
              <a:buFont typeface="Arial"/>
              <a:buNone/>
            </a:pPr>
            <a:endParaRPr lang="en-US" sz="700"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3455499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Backup</a:t>
            </a:r>
            <a:endParaRPr sz="4000" dirty="0">
              <a:solidFill>
                <a:schemeClr val="bg1"/>
              </a:solidFill>
              <a:latin typeface="Helvetica" panose="020B060402020202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393EE726-AD6C-41A3-868E-6E9BED07C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City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67" name="Google Shape;367;p50"/>
          <p:cNvGraphicFramePr/>
          <p:nvPr/>
        </p:nvGraphicFramePr>
        <p:xfrm>
          <a:off x="2223600" y="1429025"/>
          <a:ext cx="7734300" cy="3870800"/>
        </p:xfrm>
        <a:graphic>
          <a:graphicData uri="http://schemas.openxmlformats.org/drawingml/2006/table">
            <a:tbl>
              <a:tblPr>
                <a:noFill/>
              </a:tblPr>
              <a:tblGrid>
                <a:gridCol w="1933575">
                  <a:extLst>
                    <a:ext uri="{9D8B030D-6E8A-4147-A177-3AD203B41FA5}">
                      <a16:colId xmlns:a16="http://schemas.microsoft.com/office/drawing/2014/main" val="20000"/>
                    </a:ext>
                  </a:extLst>
                </a:gridCol>
                <a:gridCol w="1933575">
                  <a:extLst>
                    <a:ext uri="{9D8B030D-6E8A-4147-A177-3AD203B41FA5}">
                      <a16:colId xmlns:a16="http://schemas.microsoft.com/office/drawing/2014/main" val="20001"/>
                    </a:ext>
                  </a:extLst>
                </a:gridCol>
                <a:gridCol w="1933575">
                  <a:extLst>
                    <a:ext uri="{9D8B030D-6E8A-4147-A177-3AD203B41FA5}">
                      <a16:colId xmlns:a16="http://schemas.microsoft.com/office/drawing/2014/main" val="20002"/>
                    </a:ext>
                  </a:extLst>
                </a:gridCol>
                <a:gridCol w="1933575">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Aguascalientes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905908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Valles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184262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Victoria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368317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Fresnillo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231904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Guadalajara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1538374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Shared</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Huetamo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49031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1200"/>
                        </a:spcAft>
                        <a:buNone/>
                      </a:pPr>
                      <a:r>
                        <a:rPr lang="en-US" sz="1200">
                          <a:solidFill>
                            <a:srgbClr val="24292E"/>
                          </a:solidFill>
                        </a:rPr>
                        <a:t>Irapuato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584276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1200"/>
                        </a:spcAft>
                        <a:buNone/>
                      </a:pPr>
                      <a:r>
                        <a:rPr lang="en-US" sz="1200">
                          <a:solidFill>
                            <a:srgbClr val="24292E"/>
                          </a:solidFill>
                        </a:rPr>
                        <a:t>La Piedad</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107696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91317131-C031-4358-BB06-5754C90E3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1"/>
        <p:cNvGrpSpPr/>
        <p:nvPr/>
      </p:nvGrpSpPr>
      <p:grpSpPr>
        <a:xfrm>
          <a:off x="0" y="0"/>
          <a:ext cx="0" cy="0"/>
          <a:chOff x="0" y="0"/>
          <a:chExt cx="0" cy="0"/>
        </a:xfrm>
      </p:grpSpPr>
      <p:sp>
        <p:nvSpPr>
          <p:cNvPr id="372" name="Google Shape;372;p51"/>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City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73" name="Google Shape;373;p51"/>
          <p:cNvGraphicFramePr/>
          <p:nvPr/>
        </p:nvGraphicFramePr>
        <p:xfrm>
          <a:off x="2223600" y="1429025"/>
          <a:ext cx="7734300" cy="3870800"/>
        </p:xfrm>
        <a:graphic>
          <a:graphicData uri="http://schemas.openxmlformats.org/drawingml/2006/table">
            <a:tbl>
              <a:tblPr>
                <a:noFill/>
              </a:tblPr>
              <a:tblGrid>
                <a:gridCol w="1933575">
                  <a:extLst>
                    <a:ext uri="{9D8B030D-6E8A-4147-A177-3AD203B41FA5}">
                      <a16:colId xmlns:a16="http://schemas.microsoft.com/office/drawing/2014/main" val="20000"/>
                    </a:ext>
                  </a:extLst>
                </a:gridCol>
                <a:gridCol w="1933575">
                  <a:extLst>
                    <a:ext uri="{9D8B030D-6E8A-4147-A177-3AD203B41FA5}">
                      <a16:colId xmlns:a16="http://schemas.microsoft.com/office/drawing/2014/main" val="20001"/>
                    </a:ext>
                  </a:extLst>
                </a:gridCol>
                <a:gridCol w="1933575">
                  <a:extLst>
                    <a:ext uri="{9D8B030D-6E8A-4147-A177-3AD203B41FA5}">
                      <a16:colId xmlns:a16="http://schemas.microsoft.com/office/drawing/2014/main" val="20002"/>
                    </a:ext>
                  </a:extLst>
                </a:gridCol>
                <a:gridCol w="1933575">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León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1575400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Linares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89441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Matehuala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102579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Monclova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240033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Monterrey</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1226064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Shared</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Morelia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786782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Nueva Ciudad Guerrero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1200"/>
                        </a:spcAft>
                        <a:buNone/>
                      </a:pPr>
                      <a:r>
                        <a:rPr lang="en-US" sz="1200">
                          <a:solidFill>
                            <a:srgbClr val="24292E"/>
                          </a:solidFill>
                        </a:rPr>
                        <a:t>Nueva Italia de Ruiz</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42605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1200"/>
                        </a:spcAft>
                        <a:buNone/>
                      </a:pPr>
                      <a:r>
                        <a:rPr lang="en-US" sz="1200">
                          <a:solidFill>
                            <a:srgbClr val="24292E"/>
                          </a:solidFill>
                        </a:rPr>
                        <a:t>Nuevo Laredo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432926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0C846A5A-0C25-47D5-9E31-AFA8E6988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City Information</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379" name="Google Shape;379;p52"/>
          <p:cNvGraphicFramePr/>
          <p:nvPr/>
        </p:nvGraphicFramePr>
        <p:xfrm>
          <a:off x="2223600" y="1429025"/>
          <a:ext cx="7734300" cy="3870800"/>
        </p:xfrm>
        <a:graphic>
          <a:graphicData uri="http://schemas.openxmlformats.org/drawingml/2006/table">
            <a:tbl>
              <a:tblPr>
                <a:noFill/>
              </a:tblPr>
              <a:tblGrid>
                <a:gridCol w="1933575">
                  <a:extLst>
                    <a:ext uri="{9D8B030D-6E8A-4147-A177-3AD203B41FA5}">
                      <a16:colId xmlns:a16="http://schemas.microsoft.com/office/drawing/2014/main" val="20000"/>
                    </a:ext>
                  </a:extLst>
                </a:gridCol>
                <a:gridCol w="1933575">
                  <a:extLst>
                    <a:ext uri="{9D8B030D-6E8A-4147-A177-3AD203B41FA5}">
                      <a16:colId xmlns:a16="http://schemas.microsoft.com/office/drawing/2014/main" val="20001"/>
                    </a:ext>
                  </a:extLst>
                </a:gridCol>
                <a:gridCol w="1933575">
                  <a:extLst>
                    <a:ext uri="{9D8B030D-6E8A-4147-A177-3AD203B41FA5}">
                      <a16:colId xmlns:a16="http://schemas.microsoft.com/office/drawing/2014/main" val="20002"/>
                    </a:ext>
                  </a:extLst>
                </a:gridCol>
                <a:gridCol w="1933575">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Pátzcuaro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95335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Piedras Negras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168297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Reynosa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30.9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718857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Rioverde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Sabinas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69718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Sabinas Hidalgo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38888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Saltillo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825244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Juan de los Lagos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74932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Juan del Río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280960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EA234A6B-35A4-4870-AB6B-B71222490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3"/>
        <p:cNvGrpSpPr/>
        <p:nvPr/>
      </p:nvGrpSpPr>
      <p:grpSpPr>
        <a:xfrm>
          <a:off x="0" y="0"/>
          <a:ext cx="0" cy="0"/>
          <a:chOff x="0" y="0"/>
          <a:chExt cx="0" cy="0"/>
        </a:xfrm>
      </p:grpSpPr>
      <p:sp>
        <p:nvSpPr>
          <p:cNvPr id="384" name="Google Shape;384;p53"/>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City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85" name="Google Shape;385;p53"/>
          <p:cNvGraphicFramePr/>
          <p:nvPr/>
        </p:nvGraphicFramePr>
        <p:xfrm>
          <a:off x="2223600" y="1429025"/>
          <a:ext cx="7734300" cy="3078400"/>
        </p:xfrm>
        <a:graphic>
          <a:graphicData uri="http://schemas.openxmlformats.org/drawingml/2006/table">
            <a:tbl>
              <a:tblPr>
                <a:noFill/>
              </a:tblPr>
              <a:tblGrid>
                <a:gridCol w="1933575">
                  <a:extLst>
                    <a:ext uri="{9D8B030D-6E8A-4147-A177-3AD203B41FA5}">
                      <a16:colId xmlns:a16="http://schemas.microsoft.com/office/drawing/2014/main" val="20000"/>
                    </a:ext>
                  </a:extLst>
                </a:gridCol>
                <a:gridCol w="1933575">
                  <a:extLst>
                    <a:ext uri="{9D8B030D-6E8A-4147-A177-3AD203B41FA5}">
                      <a16:colId xmlns:a16="http://schemas.microsoft.com/office/drawing/2014/main" val="20001"/>
                    </a:ext>
                  </a:extLst>
                </a:gridCol>
                <a:gridCol w="1933575">
                  <a:extLst>
                    <a:ext uri="{9D8B030D-6E8A-4147-A177-3AD203B41FA5}">
                      <a16:colId xmlns:a16="http://schemas.microsoft.com/office/drawing/2014/main" val="20002"/>
                    </a:ext>
                  </a:extLst>
                </a:gridCol>
                <a:gridCol w="1933575">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Tiburcio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548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Torreón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723100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Sinaloa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Uruapan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348643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Zacatecas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148752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Zamora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200205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Zihuatanejo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132894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2B84A8C7-9773-43F1-9DDD-F2F52A8E7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9"/>
        <p:cNvGrpSpPr/>
        <p:nvPr/>
      </p:nvGrpSpPr>
      <p:grpSpPr>
        <a:xfrm>
          <a:off x="0" y="0"/>
          <a:ext cx="0" cy="0"/>
          <a:chOff x="0" y="0"/>
          <a:chExt cx="0" cy="0"/>
        </a:xfrm>
      </p:grpSpPr>
      <p:sp>
        <p:nvSpPr>
          <p:cNvPr id="390" name="Google Shape;390;p54"/>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dirty="0">
                <a:solidFill>
                  <a:schemeClr val="bg1"/>
                </a:solidFill>
                <a:latin typeface="Helvetica" panose="020B0604020202020204" pitchFamily="34" charset="0"/>
                <a:cs typeface="Helvetica" panose="020B0604020202020204" pitchFamily="34" charset="0"/>
              </a:rPr>
              <a:t>Route </a:t>
            </a:r>
            <a:r>
              <a:rPr lang="en-US" sz="4000" dirty="0">
                <a:solidFill>
                  <a:schemeClr val="bg1"/>
                </a:solidFill>
                <a:latin typeface="Helvetica" panose="020B0604020202020204" pitchFamily="34" charset="0"/>
                <a:cs typeface="Helvetica" panose="020B0604020202020204" pitchFamily="34" charset="0"/>
              </a:rPr>
              <a:t>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91" name="Google Shape;391;p54"/>
          <p:cNvGraphicFramePr/>
          <p:nvPr/>
        </p:nvGraphicFramePr>
        <p:xfrm>
          <a:off x="913800" y="1429025"/>
          <a:ext cx="10253850" cy="3879686"/>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Zihuatanejo to Huetamo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75.9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49031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Zihuatanejo to Nueva Italia de Ruiz</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97.4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42605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Nueva Italia de Ruiz to Uruapan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25.3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348643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Huetamo to Morelia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786782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Uruapan to Pátzcuaro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35.5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95335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Pátzcuaro to Morelia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27.6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786782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Morelia to San Juan del Río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280960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D44355FC-54DA-498E-AA5E-5C3775EE0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5"/>
        <p:cNvGrpSpPr/>
        <p:nvPr/>
      </p:nvGrpSpPr>
      <p:grpSpPr>
        <a:xfrm>
          <a:off x="0" y="0"/>
          <a:ext cx="0" cy="0"/>
          <a:chOff x="0" y="0"/>
          <a:chExt cx="0" cy="0"/>
        </a:xfrm>
      </p:grpSpPr>
      <p:sp>
        <p:nvSpPr>
          <p:cNvPr id="396" name="Google Shape;396;p55"/>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97" name="Google Shape;397;p55"/>
          <p:cNvGraphicFramePr/>
          <p:nvPr/>
        </p:nvGraphicFramePr>
        <p:xfrm>
          <a:off x="913800" y="1429025"/>
          <a:ext cx="10253850" cy="3592324"/>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Morelia to 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57.3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Morelia to Irapuato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65.8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86.6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584276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Celaya to Irapuato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584276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Irapuato to 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del Río to 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49.9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65.6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Celaya to San Juan del Río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49.9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65.6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280960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Pátzcuaro to La Piedad</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107696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6ED1977-9663-4F1E-8013-86E44A901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1"/>
        <p:cNvGrpSpPr/>
        <p:nvPr/>
      </p:nvGrpSpPr>
      <p:grpSpPr>
        <a:xfrm>
          <a:off x="0" y="0"/>
          <a:ext cx="0" cy="0"/>
          <a:chOff x="0" y="0"/>
          <a:chExt cx="0" cy="0"/>
        </a:xfrm>
      </p:grpSpPr>
      <p:sp>
        <p:nvSpPr>
          <p:cNvPr id="402" name="Google Shape;402;p56"/>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03" name="Google Shape;403;p56"/>
          <p:cNvGraphicFramePr/>
          <p:nvPr/>
        </p:nvGraphicFramePr>
        <p:xfrm>
          <a:off x="913800" y="1429025"/>
          <a:ext cx="10253850" cy="3486643"/>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Uruapan to Zamora</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40.9</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64.9</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62.9</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200205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Zamora to La Piedad</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25.6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32.7</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22.3</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107696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La Piedad to Irapuato</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46.9</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61.5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584276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Zamora to Guadalajara</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104.0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1538374</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La Piedad to Guadalajara</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83.8</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1538374</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La Piedad to León</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56.4</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69.6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1575400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Irapuato to León</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38.8</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43.1</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1575400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D5647D16-9684-4A42-9471-40938508A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7"/>
        <p:cNvGrpSpPr/>
        <p:nvPr/>
      </p:nvGrpSpPr>
      <p:grpSpPr>
        <a:xfrm>
          <a:off x="0" y="0"/>
          <a:ext cx="0" cy="0"/>
          <a:chOff x="0" y="0"/>
          <a:chExt cx="0" cy="0"/>
        </a:xfrm>
      </p:grpSpPr>
      <p:sp>
        <p:nvSpPr>
          <p:cNvPr id="408" name="Google Shape;408;p57"/>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dirty="0">
                <a:solidFill>
                  <a:schemeClr val="bg1"/>
                </a:solidFill>
                <a:latin typeface="Helvetica" panose="020B0604020202020204" pitchFamily="34" charset="0"/>
                <a:cs typeface="Helvetica" panose="020B0604020202020204" pitchFamily="34" charset="0"/>
              </a:rPr>
              <a:t>Route Information</a:t>
            </a:r>
            <a:endParaRPr dirty="0">
              <a:solidFill>
                <a:schemeClr val="bg1"/>
              </a:solidFill>
              <a:latin typeface="Helvetica" panose="020B0604020202020204" pitchFamily="34" charset="0"/>
              <a:cs typeface="Helvetica" panose="020B0604020202020204" pitchFamily="34" charset="0"/>
            </a:endParaRPr>
          </a:p>
        </p:txBody>
      </p:sp>
      <p:graphicFrame>
        <p:nvGraphicFramePr>
          <p:cNvPr id="409" name="Google Shape;409;p57"/>
          <p:cNvGraphicFramePr/>
          <p:nvPr/>
        </p:nvGraphicFramePr>
        <p:xfrm>
          <a:off x="913800" y="1429025"/>
          <a:ext cx="10253850" cy="3829879"/>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del Río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134.0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Celaya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Irapuato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León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Guadalajara to San Juan de los Lagos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70.3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89.2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74932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Juan de los Lagos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D74026C0-69C7-4200-87C5-67B563651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Transnational Smuggling and Overland Trafficking</a:t>
            </a:r>
          </a:p>
        </p:txBody>
      </p:sp>
      <p:sp>
        <p:nvSpPr>
          <p:cNvPr id="4" name="Vertical Text Placeholder 3"/>
          <p:cNvSpPr>
            <a:spLocks noGrp="1"/>
          </p:cNvSpPr>
          <p:nvPr>
            <p:ph type="body" orient="vert" idx="1"/>
          </p:nvPr>
        </p:nvSpPr>
        <p:spPr>
          <a:xfrm>
            <a:off x="52126" y="1450422"/>
            <a:ext cx="7127953" cy="5216852"/>
          </a:xfrm>
        </p:spPr>
        <p:txBody>
          <a:bodyPr/>
          <a:lstStyle/>
          <a:p>
            <a:pPr lvl="1" indent="-355600">
              <a:lnSpc>
                <a:spcPct val="90000"/>
              </a:lnSpc>
              <a:spcBef>
                <a:spcPts val="0"/>
              </a:spcBef>
              <a:buClr>
                <a:srgbClr val="FFFFFF"/>
              </a:buClr>
              <a:buSzPts val="2000"/>
              <a:buChar char="○"/>
            </a:pPr>
            <a:r>
              <a:rPr lang="en-US" sz="2300" dirty="0">
                <a:solidFill>
                  <a:srgbClr val="FFFFFF"/>
                </a:solidFill>
              </a:rPr>
              <a:t>After illicit excavations, artifacts move from local looters to traffickers who transport the goods through road networks, across borders and, eventually, into the black market.</a:t>
            </a:r>
          </a:p>
          <a:p>
            <a:pPr lvl="1" indent="-355600">
              <a:lnSpc>
                <a:spcPct val="90000"/>
              </a:lnSpc>
              <a:spcBef>
                <a:spcPts val="0"/>
              </a:spcBef>
              <a:buClr>
                <a:srgbClr val="FFFFFF"/>
              </a:buClr>
              <a:buSzPts val="2000"/>
              <a:buChar char="○"/>
            </a:pPr>
            <a:endParaRPr lang="en-US" sz="2300" dirty="0">
              <a:solidFill>
                <a:srgbClr val="FFFFFF"/>
              </a:solidFill>
            </a:endParaRPr>
          </a:p>
          <a:p>
            <a:pPr lvl="1" indent="-355600">
              <a:lnSpc>
                <a:spcPct val="90000"/>
              </a:lnSpc>
              <a:spcBef>
                <a:spcPts val="0"/>
              </a:spcBef>
              <a:buClr>
                <a:srgbClr val="FFFFFF"/>
              </a:buClr>
              <a:buSzPts val="2000"/>
              <a:buChar char="○"/>
            </a:pPr>
            <a:r>
              <a:rPr lang="en-US" sz="2300" dirty="0">
                <a:solidFill>
                  <a:srgbClr val="FFFFFF"/>
                </a:solidFill>
              </a:rPr>
              <a:t>Research into localized and transnational smuggling provide insight into the trafficking of illicit antiquities.</a:t>
            </a:r>
          </a:p>
          <a:p>
            <a:pPr lvl="1" indent="-355600">
              <a:lnSpc>
                <a:spcPct val="90000"/>
              </a:lnSpc>
              <a:spcBef>
                <a:spcPts val="0"/>
              </a:spcBef>
              <a:buClr>
                <a:srgbClr val="FFFFFF"/>
              </a:buClr>
              <a:buSzPts val="2000"/>
              <a:buChar char="○"/>
            </a:pPr>
            <a:endParaRPr lang="en-US" sz="2300" dirty="0">
              <a:solidFill>
                <a:srgbClr val="FFFFFF"/>
              </a:solidFill>
            </a:endParaRPr>
          </a:p>
          <a:p>
            <a:pPr lvl="1" indent="-355600">
              <a:lnSpc>
                <a:spcPct val="90000"/>
              </a:lnSpc>
              <a:spcBef>
                <a:spcPts val="0"/>
              </a:spcBef>
              <a:buClr>
                <a:srgbClr val="FFFFFF"/>
              </a:buClr>
              <a:buSzPts val="2000"/>
              <a:buChar char="○"/>
            </a:pPr>
            <a:r>
              <a:rPr lang="en-US" sz="2300" dirty="0">
                <a:solidFill>
                  <a:srgbClr val="FFFFFF"/>
                </a:solidFill>
              </a:rPr>
              <a:t>Traffickers often plan out overland smuggling routes, taking several factors into consideration before deciding on the best route to travel. </a:t>
            </a:r>
            <a:endParaRPr lang="en-US" sz="23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5" name="Google Shape;171;p22"/>
          <p:cNvPicPr preferRelativeResize="0"/>
          <p:nvPr/>
        </p:nvPicPr>
        <p:blipFill rotWithShape="1">
          <a:blip r:embed="rId4">
            <a:alphaModFix/>
          </a:blip>
          <a:srcRect l="22521" t="29531" r="25822" b="26154"/>
          <a:stretch/>
        </p:blipFill>
        <p:spPr>
          <a:xfrm>
            <a:off x="7180081" y="4788194"/>
            <a:ext cx="3948149" cy="1816974"/>
          </a:xfrm>
          <a:prstGeom prst="rect">
            <a:avLst/>
          </a:prstGeom>
          <a:noFill/>
          <a:ln w="28575">
            <a:solidFill>
              <a:schemeClr val="accent4"/>
            </a:solidFill>
          </a:ln>
        </p:spPr>
      </p:pic>
      <p:sp>
        <p:nvSpPr>
          <p:cNvPr id="17" name="Google Shape;172;p22"/>
          <p:cNvSpPr txBox="1"/>
          <p:nvPr/>
        </p:nvSpPr>
        <p:spPr>
          <a:xfrm>
            <a:off x="7671855" y="6571553"/>
            <a:ext cx="2964600" cy="1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Cocaine supply chain structure (</a:t>
            </a:r>
            <a:r>
              <a:rPr lang="en-US" sz="900" dirty="0" err="1">
                <a:solidFill>
                  <a:srgbClr val="FFFFFF"/>
                </a:solidFill>
                <a:latin typeface="Rockwell"/>
                <a:ea typeface="Rockwell"/>
                <a:cs typeface="Rockwell"/>
                <a:sym typeface="Rockwell"/>
              </a:rPr>
              <a:t>Basu</a:t>
            </a:r>
            <a:r>
              <a:rPr lang="en-US" sz="900" dirty="0">
                <a:solidFill>
                  <a:srgbClr val="FFFFFF"/>
                </a:solidFill>
                <a:latin typeface="Rockwell"/>
                <a:ea typeface="Rockwell"/>
                <a:cs typeface="Rockwell"/>
                <a:sym typeface="Rockwell"/>
              </a:rPr>
              <a:t>, 2013)</a:t>
            </a:r>
            <a:endParaRPr sz="900" dirty="0">
              <a:solidFill>
                <a:srgbClr val="FFFFFF"/>
              </a:solidFill>
              <a:latin typeface="Rockwell"/>
              <a:ea typeface="Rockwell"/>
              <a:cs typeface="Rockwell"/>
              <a:sym typeface="Rockwell"/>
            </a:endParaRPr>
          </a:p>
        </p:txBody>
      </p:sp>
      <p:pic>
        <p:nvPicPr>
          <p:cNvPr id="18" name="Google Shape;173;p22"/>
          <p:cNvPicPr preferRelativeResize="0"/>
          <p:nvPr/>
        </p:nvPicPr>
        <p:blipFill>
          <a:blip r:embed="rId5">
            <a:alphaModFix/>
          </a:blip>
          <a:stretch>
            <a:fillRect/>
          </a:stretch>
        </p:blipFill>
        <p:spPr>
          <a:xfrm>
            <a:off x="7180081" y="1445301"/>
            <a:ext cx="4821724" cy="2705325"/>
          </a:xfrm>
          <a:prstGeom prst="rect">
            <a:avLst/>
          </a:prstGeom>
          <a:noFill/>
          <a:ln w="28575">
            <a:solidFill>
              <a:schemeClr val="accent4"/>
            </a:solidFill>
          </a:ln>
        </p:spPr>
      </p:pic>
      <p:sp>
        <p:nvSpPr>
          <p:cNvPr id="10" name="Google Shape;175;p22">
            <a:extLst>
              <a:ext uri="{FF2B5EF4-FFF2-40B4-BE49-F238E27FC236}">
                <a16:creationId xmlns:a16="http://schemas.microsoft.com/office/drawing/2014/main" id="{075500AA-1B28-441A-8836-784DFCE36A5E}"/>
              </a:ext>
            </a:extLst>
          </p:cNvPr>
          <p:cNvSpPr txBox="1"/>
          <p:nvPr/>
        </p:nvSpPr>
        <p:spPr>
          <a:xfrm>
            <a:off x="7204926" y="4150626"/>
            <a:ext cx="4766700" cy="3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900" dirty="0">
                <a:solidFill>
                  <a:srgbClr val="FFFFFF"/>
                </a:solidFill>
                <a:latin typeface="Rockwell"/>
                <a:ea typeface="Rockwell"/>
                <a:cs typeface="Rockwell"/>
                <a:sym typeface="Rockwell"/>
              </a:rPr>
              <a:t>Trafficking through the Middle East and North Africa (MENA region). (</a:t>
            </a:r>
            <a:r>
              <a:rPr lang="en-US" sz="900" dirty="0" err="1">
                <a:solidFill>
                  <a:srgbClr val="FFFFFF"/>
                </a:solidFill>
                <a:latin typeface="Rockwell"/>
                <a:ea typeface="Rockwell"/>
                <a:cs typeface="Rockwell"/>
                <a:sym typeface="Rockwell"/>
              </a:rPr>
              <a:t>Barzoukas</a:t>
            </a:r>
            <a:r>
              <a:rPr lang="en-US" sz="900" dirty="0">
                <a:solidFill>
                  <a:srgbClr val="FFFFFF"/>
                </a:solidFill>
                <a:latin typeface="Rockwell"/>
                <a:ea typeface="Rockwell"/>
                <a:cs typeface="Rockwell"/>
                <a:sym typeface="Rockwell"/>
              </a:rPr>
              <a:t>, 2017)</a:t>
            </a:r>
            <a:endParaRPr sz="900" dirty="0">
              <a:solidFill>
                <a:srgbClr val="FFFFFF"/>
              </a:solidFill>
              <a:latin typeface="Rockwell"/>
              <a:ea typeface="Rockwell"/>
              <a:cs typeface="Rockwell"/>
              <a:sym typeface="Rockwell"/>
            </a:endParaRPr>
          </a:p>
        </p:txBody>
      </p:sp>
    </p:spTree>
    <p:extLst>
      <p:ext uri="{BB962C8B-B14F-4D97-AF65-F5344CB8AC3E}">
        <p14:creationId xmlns:p14="http://schemas.microsoft.com/office/powerpoint/2010/main" val="3368144746"/>
      </p:ext>
    </p:extLst>
  </p:cSld>
  <p:clrMapOvr>
    <a:masterClrMapping/>
  </p:clrMapOvr>
  <mc:AlternateContent xmlns:mc="http://schemas.openxmlformats.org/markup-compatibility/2006" xmlns:p14="http://schemas.microsoft.com/office/powerpoint/2010/main">
    <mc:Choice Requires="p14">
      <p:transition spd="slow" p14:dur="2000" advTm="128174"/>
    </mc:Choice>
    <mc:Fallback xmlns="">
      <p:transition spd="slow" advTm="12817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sp>
        <p:nvSpPr>
          <p:cNvPr id="414" name="Google Shape;414;p58"/>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15" name="Google Shape;415;p58"/>
          <p:cNvGraphicFramePr/>
          <p:nvPr/>
        </p:nvGraphicFramePr>
        <p:xfrm>
          <a:off x="913800" y="1429025"/>
          <a:ext cx="10253850" cy="3619567"/>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León to San Juan de los Lagos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50.6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74932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 los Lagos to León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50.6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1575400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del Río to Rioverde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255.0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Rioverde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Luis Potosí to Rioverde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Juan del Río to Ciudad Valles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184262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AABBF203-92D3-4A92-AD41-3197BB1EF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9"/>
        <p:cNvGrpSpPr/>
        <p:nvPr/>
      </p:nvGrpSpPr>
      <p:grpSpPr>
        <a:xfrm>
          <a:off x="0" y="0"/>
          <a:ext cx="0" cy="0"/>
          <a:chOff x="0" y="0"/>
          <a:chExt cx="0" cy="0"/>
        </a:xfrm>
      </p:grpSpPr>
      <p:sp>
        <p:nvSpPr>
          <p:cNvPr id="420" name="Google Shape;420;p59"/>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Route Information</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421" name="Google Shape;421;p59"/>
          <p:cNvGraphicFramePr/>
          <p:nvPr/>
        </p:nvGraphicFramePr>
        <p:xfrm>
          <a:off x="913800" y="1429025"/>
          <a:ext cx="10253850" cy="3619567"/>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Rioverde to Ciudad Valles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75.8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184262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Valles to Rioverde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75.8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Valles to Matehuala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102579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Luis Potosí to Matehuala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102579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Valles to Ciudad Victoria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368317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Ciudad Victoria to Linares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80.2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89441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D0514EB5-9616-49E2-8A30-5AF87A4DA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25"/>
        <p:cNvGrpSpPr/>
        <p:nvPr/>
      </p:nvGrpSpPr>
      <p:grpSpPr>
        <a:xfrm>
          <a:off x="0" y="0"/>
          <a:ext cx="0" cy="0"/>
          <a:chOff x="0" y="0"/>
          <a:chExt cx="0" cy="0"/>
        </a:xfrm>
      </p:grpSpPr>
      <p:sp>
        <p:nvSpPr>
          <p:cNvPr id="426" name="Google Shape;426;p60"/>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Route Information</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427" name="Google Shape;427;p60"/>
          <p:cNvGraphicFramePr/>
          <p:nvPr/>
        </p:nvGraphicFramePr>
        <p:xfrm>
          <a:off x="913800" y="1429025"/>
          <a:ext cx="10253850" cy="3557717"/>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Matehuala to Linares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104.0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89441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Linares to Monterrey</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72.7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80.9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1226064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Monterrey to Sabinas Hidalgo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64.8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38888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Sabinas Hidalgo to Nuevo Laredo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77.7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432926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Monterrey to Nueva Ciudad Guerrero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Nueva Ciudad Guerrero to Nuevo Laredo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66.1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78.1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432926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3E34A1E-3EB1-45C8-BF0B-F9491E7C0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31"/>
        <p:cNvGrpSpPr/>
        <p:nvPr/>
      </p:nvGrpSpPr>
      <p:grpSpPr>
        <a:xfrm>
          <a:off x="0" y="0"/>
          <a:ext cx="0" cy="0"/>
          <a:chOff x="0" y="0"/>
          <a:chExt cx="0" cy="0"/>
        </a:xfrm>
      </p:grpSpPr>
      <p:sp>
        <p:nvSpPr>
          <p:cNvPr id="432" name="Google Shape;432;p61"/>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33" name="Google Shape;433;p61"/>
          <p:cNvGraphicFramePr/>
          <p:nvPr/>
        </p:nvGraphicFramePr>
        <p:xfrm>
          <a:off x="913800" y="1429025"/>
          <a:ext cx="10253850" cy="3829879"/>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Monterrey to Reynosa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30.9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718857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Reynosa to Nueva Ciudad Guerrero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Guadalajara to Aguascalientes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905908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 los Lagos to Aguascalientes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41.9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905908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Aguascalientes to Zacatecas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57.2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148752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Guadalajara to Zacatecas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148752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7DAF6F56-C75A-48E3-B62D-CF307F0BD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37"/>
        <p:cNvGrpSpPr/>
        <p:nvPr/>
      </p:nvGrpSpPr>
      <p:grpSpPr>
        <a:xfrm>
          <a:off x="0" y="0"/>
          <a:ext cx="0" cy="0"/>
          <a:chOff x="0" y="0"/>
          <a:chExt cx="0" cy="0"/>
        </a:xfrm>
      </p:grpSpPr>
      <p:sp>
        <p:nvSpPr>
          <p:cNvPr id="438" name="Google Shape;438;p62"/>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39" name="Google Shape;439;p62"/>
          <p:cNvGraphicFramePr/>
          <p:nvPr/>
        </p:nvGraphicFramePr>
        <p:xfrm>
          <a:off x="913800" y="1429025"/>
          <a:ext cx="10253850" cy="3619567"/>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Luis Potosí to Zacatecas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148752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Guadalajara to Fresnillo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231904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Zacatecas to Fresnillo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37.8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231904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Zacatecas to San Tiburcio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548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Matehuala to San Tiburcio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63.6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73.9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548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Tiburcio to Saltillo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825244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69F480CE-2D02-4945-9F4C-D4577301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3"/>
        <p:cNvGrpSpPr/>
        <p:nvPr/>
      </p:nvGrpSpPr>
      <p:grpSpPr>
        <a:xfrm>
          <a:off x="0" y="0"/>
          <a:ext cx="0" cy="0"/>
          <a:chOff x="0" y="0"/>
          <a:chExt cx="0" cy="0"/>
        </a:xfrm>
      </p:grpSpPr>
      <p:sp>
        <p:nvSpPr>
          <p:cNvPr id="444" name="Google Shape;444;p63"/>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45" name="Google Shape;445;p63"/>
          <p:cNvGraphicFramePr/>
          <p:nvPr/>
        </p:nvGraphicFramePr>
        <p:xfrm>
          <a:off x="913800" y="1429025"/>
          <a:ext cx="10253850" cy="3731562"/>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Matehuala to Saltillo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825244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Saltillo to Monterrey</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54.2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1226064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Fresnillo to Torreón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723100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Saltillo to Torreón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723100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Torreón to Saltillo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825244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Torreón to Monclova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240033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Saltillo to Monclova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240033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1200"/>
                        </a:spcAft>
                        <a:buNone/>
                      </a:pPr>
                      <a:r>
                        <a:rPr lang="en-US" sz="1200">
                          <a:solidFill>
                            <a:srgbClr val="24292E"/>
                          </a:solidFill>
                        </a:rPr>
                        <a:t>Monterrey to Monclova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240033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pic>
        <p:nvPicPr>
          <p:cNvPr id="4" name="Picture 3">
            <a:extLst>
              <a:ext uri="{FF2B5EF4-FFF2-40B4-BE49-F238E27FC236}">
                <a16:creationId xmlns:a16="http://schemas.microsoft.com/office/drawing/2014/main" id="{7319DCF7-707A-45CE-86B9-40C86C7FB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9"/>
        <p:cNvGrpSpPr/>
        <p:nvPr/>
      </p:nvGrpSpPr>
      <p:grpSpPr>
        <a:xfrm>
          <a:off x="0" y="0"/>
          <a:ext cx="0" cy="0"/>
          <a:chOff x="0" y="0"/>
          <a:chExt cx="0" cy="0"/>
        </a:xfrm>
      </p:grpSpPr>
      <p:sp>
        <p:nvSpPr>
          <p:cNvPr id="450" name="Google Shape;450;p64"/>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51" name="Google Shape;451;p64"/>
          <p:cNvGraphicFramePr/>
          <p:nvPr/>
        </p:nvGraphicFramePr>
        <p:xfrm>
          <a:off x="913800" y="1429025"/>
          <a:ext cx="10253850" cy="1932243"/>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Monclova to Sabinas</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67.0</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71.4</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69718</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Sabinas to Piedras Negras</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63.8</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75.6</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168297</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Piedras Negras to Nuevo Laredo</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103.0</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110.0</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432926</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BF0AEA0A-04BC-495C-8FEF-EAA1CF9EE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55"/>
        <p:cNvGrpSpPr/>
        <p:nvPr/>
      </p:nvGrpSpPr>
      <p:grpSpPr>
        <a:xfrm>
          <a:off x="0" y="0"/>
          <a:ext cx="0" cy="0"/>
          <a:chOff x="0" y="0"/>
          <a:chExt cx="0" cy="0"/>
        </a:xfrm>
      </p:grpSpPr>
      <p:sp>
        <p:nvSpPr>
          <p:cNvPr id="456" name="Google Shape;456;p65"/>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Survey Results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57" name="Google Shape;457;p65"/>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Distance to Next Destination</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5</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5</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4</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3.86</a:t>
                      </a:r>
                      <a:endParaRPr sz="1200" b="1">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Low</a:t>
                      </a:r>
                      <a:endParaRPr sz="1200" b="1">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2.43</a:t>
                      </a:r>
                      <a:endParaRPr sz="1200" b="1">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E33A777C-C83B-4489-BE8D-A2BEACD03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61"/>
        <p:cNvGrpSpPr/>
        <p:nvPr/>
      </p:nvGrpSpPr>
      <p:grpSpPr>
        <a:xfrm>
          <a:off x="0" y="0"/>
          <a:ext cx="0" cy="0"/>
          <a:chOff x="0" y="0"/>
          <a:chExt cx="0" cy="0"/>
        </a:xfrm>
      </p:grpSpPr>
      <p:sp>
        <p:nvSpPr>
          <p:cNvPr id="462" name="Google Shape;462;p66"/>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Survey Results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63" name="Google Shape;463;p66"/>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Crime Rate</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Both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3.14</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High</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3.14</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B3B1B614-717B-41C4-A3BD-0F5050488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67"/>
        <p:cNvGrpSpPr/>
        <p:nvPr/>
      </p:nvGrpSpPr>
      <p:grpSpPr>
        <a:xfrm>
          <a:off x="0" y="0"/>
          <a:ext cx="0" cy="0"/>
          <a:chOff x="0" y="0"/>
          <a:chExt cx="0" cy="0"/>
        </a:xfrm>
      </p:grpSpPr>
      <p:sp>
        <p:nvSpPr>
          <p:cNvPr id="468" name="Google Shape;468;p67"/>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Survey Results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69" name="Google Shape;469;p67"/>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Population Density</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2.86</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Low</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3.71</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4412EDE1-3E7D-4469-A205-D0BC96A7B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Topic / Purpose Statement</a:t>
            </a:r>
          </a:p>
        </p:txBody>
      </p:sp>
      <p:sp>
        <p:nvSpPr>
          <p:cNvPr id="4" name="Vertical Text Placeholder 3"/>
          <p:cNvSpPr>
            <a:spLocks noGrp="1"/>
          </p:cNvSpPr>
          <p:nvPr>
            <p:ph type="body" orient="vert" idx="1"/>
          </p:nvPr>
        </p:nvSpPr>
        <p:spPr>
          <a:xfrm>
            <a:off x="232163" y="1445301"/>
            <a:ext cx="5345677" cy="5216852"/>
          </a:xfrm>
        </p:spPr>
        <p:txBody>
          <a:bodyPr/>
          <a:lstStyle/>
          <a:p>
            <a:pPr marL="101600" lvl="0" indent="0" algn="ctr">
              <a:buSzPts val="2000"/>
              <a:buNone/>
            </a:pPr>
            <a:r>
              <a:rPr lang="en-US" sz="2500" dirty="0"/>
              <a:t>The intent of this line of work is to use computer simulations to help law enforcement and cultural heritage workers recover looted artifacts by identifying the most probable overland smuggling routes.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181;p23"/>
          <p:cNvPicPr preferRelativeResize="0"/>
          <p:nvPr/>
        </p:nvPicPr>
        <p:blipFill>
          <a:blip r:embed="rId4">
            <a:alphaModFix/>
          </a:blip>
          <a:stretch>
            <a:fillRect/>
          </a:stretch>
        </p:blipFill>
        <p:spPr>
          <a:xfrm>
            <a:off x="6528522" y="1753002"/>
            <a:ext cx="4890450" cy="3698650"/>
          </a:xfrm>
          <a:prstGeom prst="rect">
            <a:avLst/>
          </a:prstGeom>
          <a:noFill/>
          <a:ln w="28575">
            <a:solidFill>
              <a:schemeClr val="accent4"/>
            </a:solidFill>
          </a:ln>
        </p:spPr>
      </p:pic>
      <p:sp>
        <p:nvSpPr>
          <p:cNvPr id="6" name="Google Shape;183;p23">
            <a:extLst>
              <a:ext uri="{FF2B5EF4-FFF2-40B4-BE49-F238E27FC236}">
                <a16:creationId xmlns:a16="http://schemas.microsoft.com/office/drawing/2014/main" id="{E1A11071-4176-463E-AF94-EAF476A24C5A}"/>
              </a:ext>
            </a:extLst>
          </p:cNvPr>
          <p:cNvSpPr txBox="1"/>
          <p:nvPr/>
        </p:nvSpPr>
        <p:spPr>
          <a:xfrm>
            <a:off x="6794172" y="5451652"/>
            <a:ext cx="4624800" cy="39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a:solidFill>
                  <a:srgbClr val="FFFFFF"/>
                </a:solidFill>
                <a:latin typeface="Rockwell"/>
                <a:ea typeface="Rockwell"/>
                <a:cs typeface="Rockwell"/>
                <a:sym typeface="Rockwell"/>
              </a:rPr>
              <a:t>Predicted drug smuggling routes, MX (Medel, 2015).</a:t>
            </a:r>
            <a:endParaRPr>
              <a:solidFill>
                <a:srgbClr val="FFFFFF"/>
              </a:solidFill>
              <a:latin typeface="Rockwell"/>
              <a:ea typeface="Rockwell"/>
              <a:cs typeface="Rockwell"/>
              <a:sym typeface="Rockwell"/>
            </a:endParaRPr>
          </a:p>
        </p:txBody>
      </p:sp>
    </p:spTree>
    <p:extLst>
      <p:ext uri="{BB962C8B-B14F-4D97-AF65-F5344CB8AC3E}">
        <p14:creationId xmlns:p14="http://schemas.microsoft.com/office/powerpoint/2010/main" val="3567360779"/>
      </p:ext>
    </p:extLst>
  </p:cSld>
  <p:clrMapOvr>
    <a:masterClrMapping/>
  </p:clrMapOvr>
  <mc:AlternateContent xmlns:mc="http://schemas.openxmlformats.org/markup-compatibility/2006" xmlns:p14="http://schemas.microsoft.com/office/powerpoint/2010/main">
    <mc:Choice Requires="p14">
      <p:transition spd="slow" p14:dur="2000" advTm="32050"/>
    </mc:Choice>
    <mc:Fallback xmlns="">
      <p:transition spd="slow" advTm="3205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73"/>
        <p:cNvGrpSpPr/>
        <p:nvPr/>
      </p:nvGrpSpPr>
      <p:grpSpPr>
        <a:xfrm>
          <a:off x="0" y="0"/>
          <a:ext cx="0" cy="0"/>
          <a:chOff x="0" y="0"/>
          <a:chExt cx="0" cy="0"/>
        </a:xfrm>
      </p:grpSpPr>
      <p:sp>
        <p:nvSpPr>
          <p:cNvPr id="474" name="Google Shape;474;p68"/>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Survey Results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75" name="Google Shape;475;p68"/>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Presence of Competing Gangs</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DNA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4.71</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Low</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1.86</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E0FD2896-A252-4098-B561-4B6578346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79"/>
        <p:cNvGrpSpPr/>
        <p:nvPr/>
      </p:nvGrpSpPr>
      <p:grpSpPr>
        <a:xfrm>
          <a:off x="0" y="0"/>
          <a:ext cx="0" cy="0"/>
          <a:chOff x="0" y="0"/>
          <a:chExt cx="0" cy="0"/>
        </a:xfrm>
      </p:grpSpPr>
      <p:sp>
        <p:nvSpPr>
          <p:cNvPr id="480" name="Google Shape;480;p69"/>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Survey Results</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481" name="Google Shape;481;p69"/>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Complexity of the Route</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2.86</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Low</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3.86</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6EE6B548-1450-4832-B03A-6B7F3C834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85"/>
        <p:cNvGrpSpPr/>
        <p:nvPr/>
      </p:nvGrpSpPr>
      <p:grpSpPr>
        <a:xfrm>
          <a:off x="0" y="0"/>
          <a:ext cx="0" cy="0"/>
          <a:chOff x="0" y="0"/>
          <a:chExt cx="0" cy="0"/>
        </a:xfrm>
      </p:grpSpPr>
      <p:sp>
        <p:nvSpPr>
          <p:cNvPr id="486" name="Google Shape;486;p70"/>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87" name="Google Shape;487;p70"/>
          <p:cNvGraphicFramePr/>
          <p:nvPr/>
        </p:nvGraphicFramePr>
        <p:xfrm>
          <a:off x="913800" y="1429025"/>
          <a:ext cx="10253775" cy="4551205"/>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Zihuatanejo to Huetamo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4.74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Zihuatanejo to Nueva Italia de Ruiz</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Nueva Italia de Ruiz to Uruapan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Huetamo to Morelia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5.28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Uruapan to Pátzcuaro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7.22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Pátzcuaro to Morelia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7.37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Morelia to San Juan del Río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4.62</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Morelia to Celaya</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0.74</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0.62</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6.29</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Morelia to Irapuato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7.15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Celaya to Irapuato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DD165A64-F556-48E9-B141-089D2E972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91"/>
        <p:cNvGrpSpPr/>
        <p:nvPr/>
      </p:nvGrpSpPr>
      <p:grpSpPr>
        <a:xfrm>
          <a:off x="0" y="0"/>
          <a:ext cx="0" cy="0"/>
          <a:chOff x="0" y="0"/>
          <a:chExt cx="0" cy="0"/>
        </a:xfrm>
      </p:grpSpPr>
      <p:sp>
        <p:nvSpPr>
          <p:cNvPr id="492" name="Google Shape;492;p71"/>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93" name="Google Shape;493;p71"/>
          <p:cNvGraphicFramePr/>
          <p:nvPr/>
        </p:nvGraphicFramePr>
        <p:xfrm>
          <a:off x="913800" y="1429025"/>
          <a:ext cx="10253775" cy="4625367"/>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Irapuato to Celaya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San Juan del Río to Celaya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7.03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Celaya to San Juan del Río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Pátzcuaro to La Piedad</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4.70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Uruapan to Zamora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7.89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Zamora to La Piedad</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7.56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La Piedad to Irapuato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7.52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Zamora to Guadalajara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La Piedad to Guadalajara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7.37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La Piedad to León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A94AB597-D0D2-4140-9FC7-1F62F9E53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97"/>
        <p:cNvGrpSpPr/>
        <p:nvPr/>
      </p:nvGrpSpPr>
      <p:grpSpPr>
        <a:xfrm>
          <a:off x="0" y="0"/>
          <a:ext cx="0" cy="0"/>
          <a:chOff x="0" y="0"/>
          <a:chExt cx="0" cy="0"/>
        </a:xfrm>
      </p:grpSpPr>
      <p:sp>
        <p:nvSpPr>
          <p:cNvPr id="498" name="Google Shape;498;p72"/>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dirty="0">
                <a:solidFill>
                  <a:schemeClr val="bg1"/>
                </a:solidFill>
              </a:rPr>
              <a:t>Route Weights</a:t>
            </a:r>
            <a:endParaRPr dirty="0">
              <a:solidFill>
                <a:schemeClr val="bg1"/>
              </a:solidFill>
            </a:endParaRPr>
          </a:p>
        </p:txBody>
      </p:sp>
      <p:graphicFrame>
        <p:nvGraphicFramePr>
          <p:cNvPr id="499" name="Google Shape;499;p72"/>
          <p:cNvGraphicFramePr/>
          <p:nvPr/>
        </p:nvGraphicFramePr>
        <p:xfrm>
          <a:off x="913800" y="1429025"/>
          <a:ext cx="10253775" cy="4940241"/>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Irapuato to León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San Juan del Río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8.75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Celaya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8.25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Irapuato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9.08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León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Guadalajara to San Juan de los Lagos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San Juan de los Lagos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León to San Juan de los Lagos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6.99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San Juan de los Lagos to León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San Juan del Río to Rioverde</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3D006B4A-A7FA-40BF-BD32-5019DD514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03"/>
        <p:cNvGrpSpPr/>
        <p:nvPr/>
      </p:nvGrpSpPr>
      <p:grpSpPr>
        <a:xfrm>
          <a:off x="0" y="0"/>
          <a:ext cx="0" cy="0"/>
          <a:chOff x="0" y="0"/>
          <a:chExt cx="0" cy="0"/>
        </a:xfrm>
      </p:grpSpPr>
      <p:sp>
        <p:nvSpPr>
          <p:cNvPr id="504" name="Google Shape;504;p73"/>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505" name="Google Shape;505;p73"/>
          <p:cNvGraphicFramePr/>
          <p:nvPr/>
        </p:nvGraphicFramePr>
        <p:xfrm>
          <a:off x="913800" y="1429025"/>
          <a:ext cx="10253775" cy="4789810"/>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Rioverde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San Luis Potosí to Rioverde</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9.31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San Juan del Río to Ciudad Valles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Rioverde to Ciudad Valles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Ciudad Valles to Rioverde</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10.53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Ciudad Valles to Matehuala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San Luis Potosí to Matehuala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10.31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Ciudad Valles to Ciudad Victoria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Ciudad Victoria to Linares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Matehuala to Linares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9.06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4C04DDE5-0471-46E1-90F0-FC021B55E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09"/>
        <p:cNvGrpSpPr/>
        <p:nvPr/>
      </p:nvGrpSpPr>
      <p:grpSpPr>
        <a:xfrm>
          <a:off x="0" y="0"/>
          <a:ext cx="0" cy="0"/>
          <a:chOff x="0" y="0"/>
          <a:chExt cx="0" cy="0"/>
        </a:xfrm>
      </p:grpSpPr>
      <p:sp>
        <p:nvSpPr>
          <p:cNvPr id="510" name="Google Shape;510;p74"/>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Route Weights</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511" name="Google Shape;511;p74"/>
          <p:cNvGraphicFramePr/>
          <p:nvPr/>
        </p:nvGraphicFramePr>
        <p:xfrm>
          <a:off x="913800" y="1429025"/>
          <a:ext cx="10253775" cy="5150553"/>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Linares to Monterrey</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Monterrey to Sabinas Hidalgo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10.61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Sabinas Hidalgo to Nuevo Laredo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10.45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Monterrey to Nueva Ciudad Guerrero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Nueva Ciudad Guerrero to Nuevo Laredo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10.31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Monterrey to Reynosa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9.76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Reynosa to Nueva Ciudad Guerrero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10.13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Guadalajara to Aguascalientes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4.38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San Juan de los Lagos to Aguascalientes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Aguascalientes to Zacatecas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11.32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AEB020FD-7BCE-4B83-A05C-470CA7C11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15"/>
        <p:cNvGrpSpPr/>
        <p:nvPr/>
      </p:nvGrpSpPr>
      <p:grpSpPr>
        <a:xfrm>
          <a:off x="0" y="0"/>
          <a:ext cx="0" cy="0"/>
          <a:chOff x="0" y="0"/>
          <a:chExt cx="0" cy="0"/>
        </a:xfrm>
      </p:grpSpPr>
      <p:sp>
        <p:nvSpPr>
          <p:cNvPr id="516" name="Google Shape;516;p75"/>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517" name="Google Shape;517;p75"/>
          <p:cNvGraphicFramePr/>
          <p:nvPr/>
        </p:nvGraphicFramePr>
        <p:xfrm>
          <a:off x="913800" y="1429025"/>
          <a:ext cx="10253775" cy="4655767"/>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Guadalajara to Zacatecas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9.42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San Luis Potosí to Zacatecas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Guadalajara to Fresnillo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Zacatecas to Fresnillo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11.92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Zacatecas to San Tiburcio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9.75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Matehuala to San Tiburcio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San Tiburcio to Saltillo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8.98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Matehuala to Saltillo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8.06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Saltillo to Monterrey</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8.29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Fresnillo to Torreón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EF629A38-9C82-43A3-8213-FE6A4B4A7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Google Shape;522;p76"/>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523" name="Google Shape;523;p76"/>
          <p:cNvGraphicFramePr/>
          <p:nvPr/>
        </p:nvGraphicFramePr>
        <p:xfrm>
          <a:off x="913800" y="1429025"/>
          <a:ext cx="10253775" cy="4460924"/>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Saltillo to Torreón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Torreón to Saltillo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Torreón to Monclova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7.64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Saltillo to Monclova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Monterrey to Monclova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9.70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Monclova to Sabinas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10.64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Sabinas to Piedras Negras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10.42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Piedras Negras to Nuevo Laredo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Saltillo to Torreón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Torreón to Saltillo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B2B15302-0A0A-4CF8-8997-C9909845E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Central Research Question</a:t>
            </a:r>
          </a:p>
        </p:txBody>
      </p:sp>
      <p:sp>
        <p:nvSpPr>
          <p:cNvPr id="4" name="Vertical Text Placeholder 3"/>
          <p:cNvSpPr>
            <a:spLocks noGrp="1"/>
          </p:cNvSpPr>
          <p:nvPr>
            <p:ph type="body" orient="vert" idx="1"/>
          </p:nvPr>
        </p:nvSpPr>
        <p:spPr>
          <a:xfrm>
            <a:off x="232162" y="1445301"/>
            <a:ext cx="11202455" cy="5216852"/>
          </a:xfrm>
        </p:spPr>
        <p:txBody>
          <a:bodyPr/>
          <a:lstStyle/>
          <a:p>
            <a:pPr marL="0" lvl="0" indent="0">
              <a:lnSpc>
                <a:spcPct val="90000"/>
              </a:lnSpc>
              <a:spcBef>
                <a:spcPts val="0"/>
              </a:spcBef>
              <a:buClr>
                <a:srgbClr val="FFFFFF"/>
              </a:buClr>
              <a:buSzPts val="1600"/>
              <a:buNone/>
            </a:pPr>
            <a:r>
              <a:rPr lang="en-US" sz="2800" dirty="0">
                <a:solidFill>
                  <a:srgbClr val="FFFFFF"/>
                </a:solidFill>
              </a:rPr>
              <a:t>Is it possible to accurately predict the travel patterns of smugglers using computer routing models?</a:t>
            </a:r>
          </a:p>
          <a:p>
            <a:pPr marL="0" lvl="0" indent="0">
              <a:lnSpc>
                <a:spcPct val="90000"/>
              </a:lnSpc>
              <a:spcBef>
                <a:spcPts val="0"/>
              </a:spcBef>
              <a:buClr>
                <a:srgbClr val="FFFFFF"/>
              </a:buClr>
              <a:buSzPts val="1600"/>
              <a:buNone/>
            </a:pPr>
            <a:endParaRPr lang="en-US" sz="1600" dirty="0">
              <a:solidFill>
                <a:srgbClr val="FFFFFF"/>
              </a:solidFill>
            </a:endParaRPr>
          </a:p>
          <a:p>
            <a:pPr marL="0" lvl="0" indent="0">
              <a:lnSpc>
                <a:spcPct val="90000"/>
              </a:lnSpc>
              <a:spcBef>
                <a:spcPts val="0"/>
              </a:spcBef>
              <a:buNone/>
            </a:pPr>
            <a:r>
              <a:rPr lang="en-US" sz="1600" dirty="0">
                <a:solidFill>
                  <a:srgbClr val="FFFFFF"/>
                </a:solidFill>
              </a:rPr>
              <a:t>	</a:t>
            </a:r>
            <a:r>
              <a:rPr lang="en-US" sz="2400" dirty="0">
                <a:solidFill>
                  <a:srgbClr val="FFFFFF"/>
                </a:solidFill>
              </a:rPr>
              <a:t>Subtopics:</a:t>
            </a:r>
            <a:endParaRPr lang="en-US" sz="1600" dirty="0">
              <a:solidFill>
                <a:srgbClr val="FFFFFF"/>
              </a:solidFill>
            </a:endParaRPr>
          </a:p>
          <a:p>
            <a:pPr marL="0" lvl="0" indent="0">
              <a:lnSpc>
                <a:spcPct val="90000"/>
              </a:lnSpc>
              <a:spcBef>
                <a:spcPts val="0"/>
              </a:spcBef>
              <a:buNone/>
            </a:pPr>
            <a:endParaRPr lang="en-US" sz="1600"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What factors influence routing decisions and to what degree?</a:t>
            </a:r>
          </a:p>
          <a:p>
            <a:pPr marL="1371600" lvl="0" indent="0">
              <a:lnSpc>
                <a:spcPct val="90000"/>
              </a:lnSpc>
              <a:spcBef>
                <a:spcPts val="0"/>
              </a:spcBef>
              <a:buNone/>
            </a:pPr>
            <a:endParaRPr lang="en-US"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How do these decisions differ across regions?</a:t>
            </a:r>
          </a:p>
          <a:p>
            <a:pPr marL="1371600" lvl="0" indent="0">
              <a:lnSpc>
                <a:spcPct val="90000"/>
              </a:lnSpc>
              <a:spcBef>
                <a:spcPts val="0"/>
              </a:spcBef>
              <a:buNone/>
            </a:pPr>
            <a:endParaRPr lang="en-US"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Can these methods be applied to intercept looted artifacts in the MENA region?</a:t>
            </a:r>
          </a:p>
          <a:p>
            <a:pPr marL="0" lvl="0" indent="0">
              <a:lnSpc>
                <a:spcPct val="90000"/>
              </a:lnSpc>
              <a:spcBef>
                <a:spcPts val="0"/>
              </a:spcBef>
              <a:buClr>
                <a:srgbClr val="FFFFFF"/>
              </a:buClr>
              <a:buSzPts val="1600"/>
              <a:buNone/>
            </a:pPr>
            <a:endParaRPr lang="en-US" sz="1600" dirty="0">
              <a:solidFill>
                <a:srgbClr val="FFFFFF"/>
              </a:solidFill>
            </a:endParaRPr>
          </a:p>
          <a:p>
            <a:pPr marL="0" lvl="0" indent="457200">
              <a:lnSpc>
                <a:spcPct val="90000"/>
              </a:lnSpc>
              <a:spcBef>
                <a:spcPts val="0"/>
              </a:spcBef>
              <a:buClr>
                <a:srgbClr val="FFFFFF"/>
              </a:buClr>
              <a:buSzPts val="1600"/>
              <a:buNone/>
            </a:pPr>
            <a:r>
              <a:rPr lang="en-US" sz="1600" dirty="0">
                <a:solidFill>
                  <a:srgbClr val="FFFFFF"/>
                </a:solidFill>
              </a:rPr>
              <a:t>        </a:t>
            </a:r>
            <a:r>
              <a:rPr lang="en-US" sz="2400" dirty="0">
                <a:solidFill>
                  <a:srgbClr val="FFFFFF"/>
                </a:solidFill>
              </a:rPr>
              <a:t>Approach:</a:t>
            </a:r>
          </a:p>
          <a:p>
            <a:pPr marL="0" lvl="0" indent="457200">
              <a:lnSpc>
                <a:spcPct val="90000"/>
              </a:lnSpc>
              <a:spcBef>
                <a:spcPts val="0"/>
              </a:spcBef>
              <a:buClr>
                <a:srgbClr val="FFFFFF"/>
              </a:buClr>
              <a:buSzPts val="1600"/>
              <a:buNone/>
            </a:pPr>
            <a:endParaRPr lang="en-US" sz="1600"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Qualitative:</a:t>
            </a:r>
            <a:r>
              <a:rPr lang="en-US" sz="1600" dirty="0">
                <a:solidFill>
                  <a:srgbClr val="FFFFFF"/>
                </a:solidFill>
              </a:rPr>
              <a:t> </a:t>
            </a:r>
          </a:p>
          <a:p>
            <a:pPr marL="2286000" lvl="1" indent="-330200">
              <a:lnSpc>
                <a:spcPct val="90000"/>
              </a:lnSpc>
              <a:spcBef>
                <a:spcPts val="0"/>
              </a:spcBef>
              <a:buClr>
                <a:srgbClr val="FFFFFF"/>
              </a:buClr>
              <a:buSzPts val="1600"/>
              <a:buChar char="○"/>
            </a:pPr>
            <a:r>
              <a:rPr lang="en-US" dirty="0">
                <a:solidFill>
                  <a:srgbClr val="FFFFFF"/>
                </a:solidFill>
              </a:rPr>
              <a:t>Graph-theory to develop routes</a:t>
            </a:r>
          </a:p>
          <a:p>
            <a:pPr marL="2286000" lvl="1" indent="-330200">
              <a:lnSpc>
                <a:spcPct val="90000"/>
              </a:lnSpc>
              <a:spcBef>
                <a:spcPts val="0"/>
              </a:spcBef>
              <a:buClr>
                <a:srgbClr val="FFFFFF"/>
              </a:buClr>
              <a:buSzPts val="1600"/>
              <a:buChar char="○"/>
            </a:pPr>
            <a:r>
              <a:rPr lang="en-US" dirty="0">
                <a:solidFill>
                  <a:srgbClr val="FFFFFF"/>
                </a:solidFill>
              </a:rPr>
              <a:t>Survey / questionnaires</a:t>
            </a: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187759197"/>
      </p:ext>
    </p:extLst>
  </p:cSld>
  <p:clrMapOvr>
    <a:masterClrMapping/>
  </p:clrMapOvr>
  <mc:AlternateContent xmlns:mc="http://schemas.openxmlformats.org/markup-compatibility/2006" xmlns:p14="http://schemas.microsoft.com/office/powerpoint/2010/main">
    <mc:Choice Requires="p14">
      <p:transition spd="slow" p14:dur="2000" advTm="30451"/>
    </mc:Choice>
    <mc:Fallback xmlns="">
      <p:transition spd="slow" advTm="3045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1</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232163" y="1445301"/>
            <a:ext cx="6757722" cy="5216852"/>
          </a:xfrm>
        </p:spPr>
        <p:txBody>
          <a:bodyPr/>
          <a:lstStyle/>
          <a:p>
            <a:pPr marL="0" lvl="0" indent="0">
              <a:spcBef>
                <a:spcPts val="0"/>
              </a:spcBef>
              <a:buNone/>
            </a:pPr>
            <a:endParaRPr lang="en-US" sz="1100" dirty="0"/>
          </a:p>
          <a:p>
            <a:pPr marL="0" lvl="0" indent="0">
              <a:spcBef>
                <a:spcPts val="0"/>
              </a:spcBef>
              <a:buNone/>
            </a:pPr>
            <a:r>
              <a:rPr lang="en-US" sz="2400" dirty="0"/>
              <a:t>Problem:</a:t>
            </a:r>
          </a:p>
          <a:p>
            <a:pPr lvl="0" indent="0">
              <a:spcBef>
                <a:spcPts val="0"/>
              </a:spcBef>
              <a:buNone/>
            </a:pPr>
            <a:endParaRPr lang="en-US" sz="1400" dirty="0"/>
          </a:p>
          <a:p>
            <a:pPr lvl="0" indent="-317500">
              <a:spcBef>
                <a:spcPts val="0"/>
              </a:spcBef>
              <a:buSzPts val="1400"/>
              <a:buChar char="●"/>
            </a:pPr>
            <a:r>
              <a:rPr lang="en-US" dirty="0"/>
              <a:t>Considering the regional instability in the MENA region, standard shortest-path models may not be viable</a:t>
            </a:r>
          </a:p>
          <a:p>
            <a:pPr lvl="0" indent="0">
              <a:spcBef>
                <a:spcPts val="0"/>
              </a:spcBef>
              <a:buNone/>
            </a:pPr>
            <a:endParaRPr lang="en-US" dirty="0"/>
          </a:p>
          <a:p>
            <a:pPr lvl="0" indent="-317500">
              <a:spcBef>
                <a:spcPts val="0"/>
              </a:spcBef>
              <a:buSzPts val="1400"/>
              <a:buChar char="●"/>
            </a:pPr>
            <a:r>
              <a:rPr lang="en-US" dirty="0"/>
              <a:t>Local smuggling routes are likely dependent on the other criminal activity in the region</a:t>
            </a:r>
          </a:p>
          <a:p>
            <a:pPr lvl="0" indent="0">
              <a:spcBef>
                <a:spcPts val="0"/>
              </a:spcBef>
              <a:buNone/>
            </a:pPr>
            <a:endParaRPr lang="en-US" sz="1600" dirty="0"/>
          </a:p>
          <a:p>
            <a:pPr lvl="2" indent="-304800">
              <a:lnSpc>
                <a:spcPct val="90000"/>
              </a:lnSpc>
              <a:spcBef>
                <a:spcPts val="0"/>
              </a:spcBef>
              <a:buSzPts val="1200"/>
              <a:buChar char="■"/>
            </a:pPr>
            <a:r>
              <a:rPr lang="en-US" sz="1800" dirty="0"/>
              <a:t>Weak Points in border security</a:t>
            </a:r>
          </a:p>
          <a:p>
            <a:pPr lvl="2" indent="-304800">
              <a:lnSpc>
                <a:spcPct val="90000"/>
              </a:lnSpc>
              <a:spcBef>
                <a:spcPts val="0"/>
              </a:spcBef>
              <a:buSzPts val="1200"/>
              <a:buChar char="■"/>
            </a:pPr>
            <a:r>
              <a:rPr lang="en-US" sz="1800" dirty="0"/>
              <a:t>Enemy faction presence in an area</a:t>
            </a:r>
          </a:p>
          <a:p>
            <a:pPr lvl="2" indent="-304800">
              <a:lnSpc>
                <a:spcPct val="90000"/>
              </a:lnSpc>
              <a:spcBef>
                <a:spcPts val="0"/>
              </a:spcBef>
              <a:buSzPts val="1200"/>
              <a:buChar char="■"/>
            </a:pPr>
            <a:r>
              <a:rPr lang="en-US" sz="1800" dirty="0"/>
              <a:t>Route exposure to policing officials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194;p25"/>
          <p:cNvPicPr preferRelativeResize="0"/>
          <p:nvPr/>
        </p:nvPicPr>
        <p:blipFill>
          <a:blip r:embed="rId4">
            <a:alphaModFix/>
          </a:blip>
          <a:stretch>
            <a:fillRect/>
          </a:stretch>
        </p:blipFill>
        <p:spPr>
          <a:xfrm>
            <a:off x="7735067" y="2268779"/>
            <a:ext cx="3903425" cy="2960101"/>
          </a:xfrm>
          <a:prstGeom prst="rect">
            <a:avLst/>
          </a:prstGeom>
          <a:noFill/>
          <a:ln w="28575">
            <a:solidFill>
              <a:schemeClr val="accent4"/>
            </a:solidFill>
          </a:ln>
        </p:spPr>
      </p:pic>
      <p:sp>
        <p:nvSpPr>
          <p:cNvPr id="3" name="TextBox 2">
            <a:extLst>
              <a:ext uri="{FF2B5EF4-FFF2-40B4-BE49-F238E27FC236}">
                <a16:creationId xmlns:a16="http://schemas.microsoft.com/office/drawing/2014/main" id="{AB9AAAC2-17C2-45D3-BD06-6D4DECBC20EE}"/>
              </a:ext>
            </a:extLst>
          </p:cNvPr>
          <p:cNvSpPr txBox="1"/>
          <p:nvPr/>
        </p:nvSpPr>
        <p:spPr>
          <a:xfrm>
            <a:off x="7735067" y="5264065"/>
            <a:ext cx="3706072" cy="369332"/>
          </a:xfrm>
          <a:prstGeom prst="rect">
            <a:avLst/>
          </a:prstGeom>
          <a:noFill/>
        </p:spPr>
        <p:txBody>
          <a:bodyPr wrap="square" rtlCol="0">
            <a:spAutoFit/>
          </a:bodyPr>
          <a:lstStyle/>
          <a:p>
            <a:r>
              <a:rPr lang="en-US" sz="900" dirty="0">
                <a:solidFill>
                  <a:schemeClr val="bg1"/>
                </a:solidFill>
                <a:latin typeface="Rockwell" panose="02060603020205020403" pitchFamily="18" charset="0"/>
              </a:rPr>
              <a:t>Map showing looted site of Palmyra and city of Siirt, the location of recovered caches of illicit antiquities </a:t>
            </a:r>
          </a:p>
        </p:txBody>
      </p:sp>
    </p:spTree>
    <p:extLst>
      <p:ext uri="{BB962C8B-B14F-4D97-AF65-F5344CB8AC3E}">
        <p14:creationId xmlns:p14="http://schemas.microsoft.com/office/powerpoint/2010/main" val="2538700819"/>
      </p:ext>
    </p:extLst>
  </p:cSld>
  <p:clrMapOvr>
    <a:masterClrMapping/>
  </p:clrMapOvr>
  <mc:AlternateContent xmlns:mc="http://schemas.openxmlformats.org/markup-compatibility/2006" xmlns:p14="http://schemas.microsoft.com/office/powerpoint/2010/main">
    <mc:Choice Requires="p14">
      <p:transition spd="slow" p14:dur="2000" advTm="12349"/>
    </mc:Choice>
    <mc:Fallback xmlns="">
      <p:transition spd="slow" advTm="1234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1</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777922" y="1140404"/>
            <a:ext cx="10508721" cy="5216852"/>
          </a:xfrm>
        </p:spPr>
        <p:txBody>
          <a:bodyPr/>
          <a:lstStyle/>
          <a:p>
            <a:pPr marL="0" lvl="0" indent="0">
              <a:spcBef>
                <a:spcPts val="0"/>
              </a:spcBef>
              <a:buNone/>
            </a:pPr>
            <a:endParaRPr lang="en-US" sz="1100" dirty="0"/>
          </a:p>
          <a:p>
            <a:pPr marL="0" lvl="0" indent="0">
              <a:spcBef>
                <a:spcPts val="0"/>
              </a:spcBef>
              <a:buNone/>
            </a:pPr>
            <a:r>
              <a:rPr lang="en-US" sz="2400" dirty="0"/>
              <a:t>Problem</a:t>
            </a:r>
            <a:r>
              <a:rPr lang="en-US" sz="1400" dirty="0"/>
              <a:t>:</a:t>
            </a:r>
          </a:p>
          <a:p>
            <a:pPr lvl="0" indent="0">
              <a:spcBef>
                <a:spcPts val="0"/>
              </a:spcBef>
              <a:buNone/>
            </a:pPr>
            <a:endParaRPr lang="en-US" sz="1400" dirty="0"/>
          </a:p>
          <a:p>
            <a:pPr lvl="0" indent="-317500">
              <a:spcBef>
                <a:spcPts val="0"/>
              </a:spcBef>
              <a:buSzPts val="1400"/>
              <a:buChar char="●"/>
            </a:pPr>
            <a:r>
              <a:rPr lang="en-US" dirty="0"/>
              <a:t>Considering the regional instability in the MENA region, standard shortest-path models may not be viable</a:t>
            </a:r>
          </a:p>
          <a:p>
            <a:pPr lvl="0" indent="0">
              <a:spcBef>
                <a:spcPts val="0"/>
              </a:spcBef>
              <a:buNone/>
            </a:pPr>
            <a:endParaRPr lang="en-US" dirty="0"/>
          </a:p>
          <a:p>
            <a:pPr lvl="0" indent="-317500">
              <a:spcBef>
                <a:spcPts val="0"/>
              </a:spcBef>
              <a:buSzPts val="1400"/>
              <a:buChar char="●"/>
            </a:pPr>
            <a:r>
              <a:rPr lang="en-US" dirty="0"/>
              <a:t>Local smuggling routes are likely dependent on the other criminal activity in the region</a:t>
            </a:r>
          </a:p>
          <a:p>
            <a:pPr lvl="0" indent="0">
              <a:spcBef>
                <a:spcPts val="0"/>
              </a:spcBef>
              <a:buNone/>
            </a:pPr>
            <a:endParaRPr lang="en-US" sz="1400" dirty="0"/>
          </a:p>
          <a:p>
            <a:pPr lvl="2" indent="-304800">
              <a:lnSpc>
                <a:spcPct val="90000"/>
              </a:lnSpc>
              <a:spcBef>
                <a:spcPts val="0"/>
              </a:spcBef>
              <a:buSzPts val="1200"/>
              <a:buChar char="■"/>
            </a:pPr>
            <a:r>
              <a:rPr lang="en-US" sz="1800" dirty="0"/>
              <a:t>Weak Points in border security</a:t>
            </a:r>
          </a:p>
          <a:p>
            <a:pPr lvl="2" indent="-304800">
              <a:lnSpc>
                <a:spcPct val="90000"/>
              </a:lnSpc>
              <a:spcBef>
                <a:spcPts val="0"/>
              </a:spcBef>
              <a:buSzPts val="1200"/>
              <a:buChar char="■"/>
            </a:pPr>
            <a:r>
              <a:rPr lang="en-US" sz="1800" dirty="0"/>
              <a:t>Enemy faction presence in an area</a:t>
            </a:r>
          </a:p>
          <a:p>
            <a:pPr lvl="2" indent="-304800">
              <a:lnSpc>
                <a:spcPct val="90000"/>
              </a:lnSpc>
              <a:spcBef>
                <a:spcPts val="0"/>
              </a:spcBef>
              <a:buSzPts val="1200"/>
              <a:buChar char="■"/>
            </a:pPr>
            <a:r>
              <a:rPr lang="en-US" sz="1800" dirty="0"/>
              <a:t>Route exposure to policing officials</a:t>
            </a:r>
            <a:endParaRPr lang="en-US" sz="1800" b="1" dirty="0">
              <a:solidFill>
                <a:srgbClr val="FFFFFF"/>
              </a:solidFill>
              <a:latin typeface="Bookman Old Style"/>
              <a:ea typeface="Bookman Old Style"/>
              <a:cs typeface="Bookman Old Style"/>
              <a:sym typeface="Bookman Old Style"/>
            </a:endParaRPr>
          </a:p>
          <a:p>
            <a:pPr marL="914400" lvl="0" indent="0">
              <a:lnSpc>
                <a:spcPct val="90000"/>
              </a:lnSpc>
              <a:spcBef>
                <a:spcPts val="0"/>
              </a:spcBef>
              <a:buNone/>
            </a:pPr>
            <a:endParaRPr lang="en-US" sz="1100" dirty="0">
              <a:solidFill>
                <a:srgbClr val="FFFFFF"/>
              </a:solidFill>
            </a:endParaRPr>
          </a:p>
          <a:p>
            <a:pPr marL="914400" lvl="0" indent="0">
              <a:lnSpc>
                <a:spcPct val="90000"/>
              </a:lnSpc>
              <a:spcBef>
                <a:spcPts val="0"/>
              </a:spcBef>
              <a:buNone/>
            </a:pPr>
            <a:endParaRPr lang="en-US" sz="1100" dirty="0">
              <a:solidFill>
                <a:srgbClr val="FFFFFF"/>
              </a:solidFill>
            </a:endParaRPr>
          </a:p>
          <a:p>
            <a:pPr marL="914400" lvl="0" indent="0">
              <a:lnSpc>
                <a:spcPct val="90000"/>
              </a:lnSpc>
              <a:spcBef>
                <a:spcPts val="0"/>
              </a:spcBef>
              <a:buNone/>
            </a:pPr>
            <a:endParaRPr lang="en-US" sz="1100" dirty="0">
              <a:solidFill>
                <a:srgbClr val="FFFFFF"/>
              </a:solidFill>
            </a:endParaRPr>
          </a:p>
          <a:p>
            <a:pPr marL="0" lvl="0" indent="0">
              <a:lnSpc>
                <a:spcPct val="90000"/>
              </a:lnSpc>
              <a:spcBef>
                <a:spcPts val="0"/>
              </a:spcBef>
              <a:buNone/>
            </a:pPr>
            <a:r>
              <a:rPr lang="en-US" sz="2400" dirty="0">
                <a:solidFill>
                  <a:srgbClr val="FFFFFF"/>
                </a:solidFill>
              </a:rPr>
              <a:t>H1</a:t>
            </a:r>
            <a:r>
              <a:rPr lang="en-US" sz="1400" dirty="0">
                <a:solidFill>
                  <a:srgbClr val="FFFFFF"/>
                </a:solidFill>
              </a:rPr>
              <a:t>: </a:t>
            </a:r>
          </a:p>
          <a:p>
            <a:pPr lvl="0" indent="0">
              <a:lnSpc>
                <a:spcPct val="90000"/>
              </a:lnSpc>
              <a:spcBef>
                <a:spcPts val="0"/>
              </a:spcBef>
              <a:buNone/>
            </a:pPr>
            <a:r>
              <a:rPr lang="en-US" dirty="0">
                <a:solidFill>
                  <a:srgbClr val="FFFFFF"/>
                </a:solidFill>
              </a:rPr>
              <a:t>Incorporating these regional factors into a shortest-path routing graph model will lead to improved prediction of smuggling paths.</a:t>
            </a:r>
            <a:endParaRPr lang="en-US" sz="32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791208938"/>
      </p:ext>
    </p:extLst>
  </p:cSld>
  <p:clrMapOvr>
    <a:masterClrMapping/>
  </p:clrMapOvr>
  <mc:AlternateContent xmlns:mc="http://schemas.openxmlformats.org/markup-compatibility/2006" xmlns:p14="http://schemas.microsoft.com/office/powerpoint/2010/main">
    <mc:Choice Requires="p14">
      <p:transition spd="slow" p14:dur="2000" advTm="29092"/>
    </mc:Choice>
    <mc:Fallback xmlns="">
      <p:transition spd="slow" advTm="2909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2</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42486" y="1281528"/>
            <a:ext cx="7054601" cy="5216852"/>
          </a:xfrm>
        </p:spPr>
        <p:txBody>
          <a:bodyPr/>
          <a:lstStyle/>
          <a:p>
            <a:pPr marL="0" lvl="0" indent="0">
              <a:spcBef>
                <a:spcPts val="0"/>
              </a:spcBef>
              <a:buNone/>
            </a:pPr>
            <a:r>
              <a:rPr lang="en-US" sz="2400" dirty="0"/>
              <a:t>Problem:</a:t>
            </a:r>
          </a:p>
          <a:p>
            <a:pPr marL="342900">
              <a:spcBef>
                <a:spcPts val="0"/>
              </a:spcBef>
            </a:pPr>
            <a:r>
              <a:rPr lang="en-US" dirty="0"/>
              <a:t>A major challenge for our model will be validation</a:t>
            </a:r>
            <a:br>
              <a:rPr lang="en-US" dirty="0"/>
            </a:br>
            <a:endParaRPr lang="en-US" dirty="0"/>
          </a:p>
          <a:p>
            <a:pPr marL="342900">
              <a:spcBef>
                <a:spcPts val="0"/>
              </a:spcBef>
            </a:pPr>
            <a:r>
              <a:rPr lang="en-US" dirty="0"/>
              <a:t>While we’ve identified several contributing variables, the effect size of these variables is unclear</a:t>
            </a:r>
          </a:p>
          <a:p>
            <a:pPr marL="0" lvl="0" indent="0">
              <a:spcBef>
                <a:spcPts val="0"/>
              </a:spcBef>
              <a:buNone/>
            </a:pPr>
            <a:endParaRPr lang="en-US" sz="1100" dirty="0"/>
          </a:p>
          <a:p>
            <a:pPr marL="0" lvl="0" indent="0">
              <a:spcBef>
                <a:spcPts val="0"/>
              </a:spcBef>
              <a:buNone/>
            </a:pPr>
            <a:endParaRPr lang="en-US" sz="1100" dirty="0"/>
          </a:p>
          <a:p>
            <a:pPr marL="0" lvl="0" indent="0">
              <a:spcBef>
                <a:spcPts val="0"/>
              </a:spcBef>
              <a:buNone/>
            </a:pPr>
            <a:r>
              <a:rPr lang="en-US" sz="2400" dirty="0"/>
              <a:t>Approach: </a:t>
            </a:r>
          </a:p>
          <a:p>
            <a:pPr marL="342900">
              <a:spcBef>
                <a:spcPts val="0"/>
              </a:spcBef>
            </a:pPr>
            <a:r>
              <a:rPr lang="en-US" dirty="0"/>
              <a:t>Forced-choice survey where participants are asked to rank attributes that would be considered when deciding trafficking routes. </a:t>
            </a:r>
          </a:p>
          <a:p>
            <a:pPr marL="342900">
              <a:spcBef>
                <a:spcPts val="0"/>
              </a:spcBef>
            </a:pPr>
            <a:r>
              <a:rPr lang="en-US" dirty="0"/>
              <a:t>These results can serve as a ‘sanity check’ and also inform our model inputs moving forward</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07;p27"/>
          <p:cNvPicPr preferRelativeResize="0"/>
          <p:nvPr/>
        </p:nvPicPr>
        <p:blipFill rotWithShape="1">
          <a:blip r:embed="rId4">
            <a:alphaModFix/>
          </a:blip>
          <a:srcRect t="10029" r="3100" b="10244"/>
          <a:stretch/>
        </p:blipFill>
        <p:spPr>
          <a:xfrm>
            <a:off x="7496556" y="2826517"/>
            <a:ext cx="4595976" cy="2126874"/>
          </a:xfrm>
          <a:prstGeom prst="rect">
            <a:avLst/>
          </a:prstGeom>
          <a:noFill/>
          <a:ln w="28575">
            <a:solidFill>
              <a:schemeClr val="accent4"/>
            </a:solidFill>
          </a:ln>
        </p:spPr>
      </p:pic>
    </p:spTree>
    <p:extLst>
      <p:ext uri="{BB962C8B-B14F-4D97-AF65-F5344CB8AC3E}">
        <p14:creationId xmlns:p14="http://schemas.microsoft.com/office/powerpoint/2010/main" val="538187683"/>
      </p:ext>
    </p:extLst>
  </p:cSld>
  <p:clrMapOvr>
    <a:masterClrMapping/>
  </p:clrMapOvr>
  <mc:AlternateContent xmlns:mc="http://schemas.openxmlformats.org/markup-compatibility/2006" xmlns:p14="http://schemas.microsoft.com/office/powerpoint/2010/main">
    <mc:Choice Requires="p14">
      <p:transition spd="slow" p14:dur="2000" advTm="19383"/>
    </mc:Choice>
    <mc:Fallback xmlns="">
      <p:transition spd="slow" advTm="19383"/>
    </mc:Fallback>
  </mc:AlternateContent>
</p:sld>
</file>

<file path=ppt/theme/theme1.xml><?xml version="1.0" encoding="utf-8"?>
<a:theme xmlns:a="http://schemas.openxmlformats.org/drawingml/2006/main" name="Damask">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7037</Words>
  <Application>Microsoft Office PowerPoint</Application>
  <PresentationFormat>Widescreen</PresentationFormat>
  <Paragraphs>1821</Paragraphs>
  <Slides>58</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Bookman Old Style</vt:lpstr>
      <vt:lpstr>Calibri</vt:lpstr>
      <vt:lpstr>Helvetica</vt:lpstr>
      <vt:lpstr>Rockwell</vt:lpstr>
      <vt:lpstr>Damask</vt:lpstr>
      <vt:lpstr>Towards a Model for Predicting Overland Trafficking Routes  Cornell, Harry Necaise, Aaron  Robkin, Jessica    IDS 6916 Research Practicum Final Presentation </vt:lpstr>
      <vt:lpstr>Introduction - Terrorism and the Theft of Cultural Heritage </vt:lpstr>
      <vt:lpstr>Introduction - Looting and the Funding of Terrorism </vt:lpstr>
      <vt:lpstr>Introduction - Transnational Smuggling and Overland Trafficking</vt:lpstr>
      <vt:lpstr>Topic / Purpose Statement</vt:lpstr>
      <vt:lpstr>Central Research Question</vt:lpstr>
      <vt:lpstr>Hypothesis 1 </vt:lpstr>
      <vt:lpstr>Hypothesis 1 </vt:lpstr>
      <vt:lpstr>Hypothesis 2 </vt:lpstr>
      <vt:lpstr>Hypothesis 2  </vt:lpstr>
      <vt:lpstr>Hypothesis 3  </vt:lpstr>
      <vt:lpstr>Hypothesis 3   </vt:lpstr>
      <vt:lpstr>Method: Tools    </vt:lpstr>
      <vt:lpstr>Method: Tools    </vt:lpstr>
      <vt:lpstr>Method: Forced-choice Survey     </vt:lpstr>
      <vt:lpstr>Method: Forced-choice Survey     </vt:lpstr>
      <vt:lpstr>Method: Forced-choice Survey     </vt:lpstr>
      <vt:lpstr>Method: Exploratory Survey     </vt:lpstr>
      <vt:lpstr>Method: Exploratory Survey, Pilot Study     </vt:lpstr>
      <vt:lpstr>Workflow</vt:lpstr>
      <vt:lpstr>City Information</vt:lpstr>
      <vt:lpstr>Route Information</vt:lpstr>
      <vt:lpstr>Forced-Choice Survey: Results</vt:lpstr>
      <vt:lpstr>Route Weights</vt:lpstr>
      <vt:lpstr>Graph Theory: Results</vt:lpstr>
      <vt:lpstr>Graph Theory: Results</vt:lpstr>
      <vt:lpstr>Graph Theory: Results</vt:lpstr>
      <vt:lpstr>Conclusion &amp; Future Work</vt:lpstr>
      <vt:lpstr>QUESTIONS?      </vt:lpstr>
      <vt:lpstr>REFERENCES     </vt:lpstr>
      <vt:lpstr>Backup</vt:lpstr>
      <vt:lpstr>City Information</vt:lpstr>
      <vt:lpstr>City Information</vt:lpstr>
      <vt:lpstr>City Information</vt:lpstr>
      <vt:lpstr>City Information</vt:lpstr>
      <vt:lpstr>Route Information</vt:lpstr>
      <vt:lpstr>Route Information</vt:lpstr>
      <vt:lpstr>Route Information</vt:lpstr>
      <vt:lpstr>Route Information</vt:lpstr>
      <vt:lpstr>Route Information</vt:lpstr>
      <vt:lpstr>Route Information</vt:lpstr>
      <vt:lpstr>Route Information</vt:lpstr>
      <vt:lpstr>Route Information</vt:lpstr>
      <vt:lpstr>Route Information</vt:lpstr>
      <vt:lpstr>Route Information</vt:lpstr>
      <vt:lpstr>Route Information</vt:lpstr>
      <vt:lpstr>Survey Results</vt:lpstr>
      <vt:lpstr>Survey Results</vt:lpstr>
      <vt:lpstr>Survey Results</vt:lpstr>
      <vt:lpstr>Survey Results</vt:lpstr>
      <vt:lpstr>Survey Results</vt:lpstr>
      <vt:lpstr>Route Weights</vt:lpstr>
      <vt:lpstr>Route Weights</vt:lpstr>
      <vt:lpstr>Route Weights</vt:lpstr>
      <vt:lpstr>Route Weights</vt:lpstr>
      <vt:lpstr>Route Weights</vt:lpstr>
      <vt:lpstr>Route Weights</vt:lpstr>
      <vt:lpstr>Route Weights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Model for Predicting Overland Trafficking Routes  Cornell, Harry Necaise, Aaron  Robkin, Jessica  Vaz, Karina  IDS 6916 Research Practicum Alpha Presentation</dc:title>
  <dc:creator>Cornell, Lincoln H (Harry)</dc:creator>
  <cp:lastModifiedBy>Jessica Robkin</cp:lastModifiedBy>
  <cp:revision>61</cp:revision>
  <dcterms:modified xsi:type="dcterms:W3CDTF">2019-12-09T00:02:22Z</dcterms:modified>
</cp:coreProperties>
</file>